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KpWWHxXpVuECsquUBp7GUgiu0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C05A931-CA33-4639-BB7F-A659BCFF7F7B}">
  <a:tblStyle styleId="{AC05A931-CA33-4639-BB7F-A659BCFF7F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72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1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38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40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85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57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385828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AC867">
                  <a:alpha val="6666"/>
                </a:srgbClr>
              </a:gs>
              <a:gs pos="36000">
                <a:srgbClr val="FAC867">
                  <a:alpha val="5882"/>
                </a:srgbClr>
              </a:gs>
              <a:gs pos="69000">
                <a:srgbClr val="FAC867">
                  <a:alpha val="0"/>
                </a:srgbClr>
              </a:gs>
              <a:gs pos="100000">
                <a:srgbClr val="FAC8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6"/>
          <p:cNvPicPr preferRelativeResize="0"/>
          <p:nvPr/>
        </p:nvPicPr>
        <p:blipFill rotWithShape="1">
          <a:blip r:embed="rId22">
            <a:alphaModFix/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23">
            <a:alphaModFix/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922789"/>
            <a:ext cx="8825658" cy="296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   </a:t>
            </a:r>
            <a:r>
              <a:rPr lang="it-IT" b="1"/>
              <a:t>PCTO     </a:t>
            </a:r>
            <a:r>
              <a:rPr lang="it-IT" b="1" smtClean="0"/>
              <a:t>2023-24</a:t>
            </a:r>
            <a:r>
              <a:rPr lang="it-IT" dirty="0"/>
              <a:t/>
            </a:r>
            <a:br>
              <a:rPr lang="it-IT" dirty="0"/>
            </a:br>
            <a:endParaRPr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118994"/>
            <a:ext cx="8825658" cy="1291205"/>
          </a:xfrm>
          <a:prstGeom prst="rect">
            <a:avLst/>
          </a:prstGeom>
          <a:solidFill>
            <a:srgbClr val="5473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88035" marR="786130" lvl="0" indent="12700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2800" b="1" dirty="0" smtClean="0">
                <a:solidFill>
                  <a:srgbClr val="8AD0D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RIPARTIZIONE DELLE 90 ORE  </a:t>
            </a:r>
          </a:p>
          <a:p>
            <a:pPr marL="788035" marR="786130" lvl="0" indent="12700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20785" y="1120676"/>
            <a:ext cx="1008356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Introduzione al Percorso, presentazione del  dell’offerta PCTO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della normativa di riferimento e dei diritti e doveri degli studenti in PCTO in orario antimeridiano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h 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Formazione su salute e sicurezza negli ambienti di lavoro (4 h on line sul portale del MIUR; 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line  su Spaggiari Scuola e Territorio)</a:t>
            </a:r>
            <a:endParaRPr lang="it-IT" sz="2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b="1" dirty="0">
              <a:solidFill>
                <a:schemeClr val="lt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lt1"/>
                </a:solidFill>
                <a:latin typeface="Century Gothic"/>
                <a:sym typeface="Century Gothic"/>
              </a:rPr>
              <a:t>30 h 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sym typeface="Century Gothic"/>
              </a:rPr>
              <a:t>PCTO  presso 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sym typeface="Century Gothic"/>
              </a:rPr>
              <a:t>l’Ente </a:t>
            </a:r>
            <a:r>
              <a:rPr lang="it-IT" sz="2800" b="1" dirty="0" smtClean="0">
                <a:solidFill>
                  <a:schemeClr val="lt1"/>
                </a:solidFill>
                <a:latin typeface="Century Gothic"/>
                <a:sym typeface="Century Gothic"/>
              </a:rPr>
              <a:t>esterno/ospitante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54" name="Google Shape;154;p2"/>
          <p:cNvSpPr/>
          <p:nvPr/>
        </p:nvSpPr>
        <p:spPr>
          <a:xfrm>
            <a:off x="620785" y="439211"/>
            <a:ext cx="2508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  <a:latin typeface="Century Gothic"/>
                <a:sym typeface="Century Gothic"/>
              </a:rPr>
              <a:t>CLASSI </a:t>
            </a:r>
            <a:r>
              <a:rPr lang="it-IT" sz="2000" b="1" u="sng" dirty="0" smtClean="0">
                <a:solidFill>
                  <a:srgbClr val="EBEBEB"/>
                </a:solidFill>
                <a:latin typeface="Century Gothic"/>
                <a:sym typeface="Century Gothic"/>
              </a:rPr>
              <a:t>TERZE: 43 </a:t>
            </a:r>
            <a:r>
              <a:rPr lang="it-IT" sz="2000" b="1" u="sng" dirty="0">
                <a:solidFill>
                  <a:srgbClr val="EBEBEB"/>
                </a:solidFill>
                <a:latin typeface="Century Gothic"/>
                <a:sym typeface="Century Gothic"/>
              </a:rPr>
              <a:t>h </a:t>
            </a:r>
            <a:endParaRPr sz="2000" b="1" u="sng" dirty="0">
              <a:solidFill>
                <a:srgbClr val="EBEBEB"/>
              </a:solidFill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371193" y="456205"/>
            <a:ext cx="6233020" cy="5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</a:rPr>
              <a:t>CLASSI </a:t>
            </a:r>
            <a:r>
              <a:rPr lang="it-IT" sz="2000" b="1" u="sng" dirty="0" smtClean="0">
                <a:solidFill>
                  <a:srgbClr val="EBEBEB"/>
                </a:solidFill>
              </a:rPr>
              <a:t>QUARTE: </a:t>
            </a:r>
            <a:r>
              <a:rPr lang="it-IT" sz="2000" b="1" u="sng" dirty="0">
                <a:solidFill>
                  <a:srgbClr val="EBEBEB"/>
                </a:solidFill>
              </a:rPr>
              <a:t>40 h </a:t>
            </a:r>
          </a:p>
        </p:txBody>
      </p:sp>
      <p:sp>
        <p:nvSpPr>
          <p:cNvPr id="161" name="Google Shape;161;p3"/>
          <p:cNvSpPr txBox="1"/>
          <p:nvPr/>
        </p:nvSpPr>
        <p:spPr>
          <a:xfrm>
            <a:off x="508089" y="1275127"/>
            <a:ext cx="10662673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h 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«Eventi PCTO» (conferenze, seminari di orientamento post diploma e/o afferenti ai PCTO proposti,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Open </a:t>
            </a:r>
            <a:r>
              <a:rPr lang="it-IT" sz="28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Salone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dello </a:t>
            </a:r>
            <a:r>
              <a:rPr lang="it-IT" sz="28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Studente,Giornate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universitarie incontri con le 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professioni etc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</a:t>
            </a:r>
            <a:endParaRPr lang="it-IT" sz="2800" b="1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(debitamente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documentati tramite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attestato di partecipazione indicante il numero di ore)</a:t>
            </a:r>
            <a:endParaRPr sz="2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compresa rielaborazione dei materiali</a:t>
            </a: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h </a:t>
            </a:r>
            <a:r>
              <a:rPr lang="it-IT" sz="2800" b="1" dirty="0">
                <a:solidFill>
                  <a:schemeClr val="lt1"/>
                </a:solidFill>
                <a:latin typeface="Century Gothic"/>
                <a:sym typeface="Century Gothic"/>
              </a:rPr>
              <a:t>PCTO  presso l’Ente esterno/ospitante</a:t>
            </a: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293616" y="494950"/>
            <a:ext cx="5226340" cy="60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BEBEB"/>
              </a:buClr>
              <a:buSzPts val="2000"/>
            </a:pPr>
            <a:r>
              <a:rPr lang="it-IT" sz="2000" b="1" u="sng" dirty="0">
                <a:solidFill>
                  <a:srgbClr val="EBEBEB"/>
                </a:solidFill>
              </a:rPr>
              <a:t>CLASSI </a:t>
            </a:r>
            <a:r>
              <a:rPr lang="it-IT" sz="2000" b="1" u="sng" dirty="0" smtClean="0">
                <a:solidFill>
                  <a:srgbClr val="EBEBEB"/>
                </a:solidFill>
              </a:rPr>
              <a:t>QUINTE: 7 </a:t>
            </a:r>
            <a:r>
              <a:rPr lang="it-IT" sz="2000" b="1" u="sng" dirty="0">
                <a:solidFill>
                  <a:srgbClr val="EBEBEB"/>
                </a:solidFill>
              </a:rPr>
              <a:t>h </a:t>
            </a: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377505" y="1644242"/>
            <a:ext cx="10698989" cy="437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</a:pPr>
            <a:r>
              <a:rPr lang="it-IT" sz="2800" b="1" dirty="0">
                <a:solidFill>
                  <a:srgbClr val="FFFFFF"/>
                </a:solidFill>
              </a:rPr>
              <a:t>7</a:t>
            </a:r>
            <a:r>
              <a:rPr lang="it-IT" sz="2800" b="1" dirty="0" smtClean="0">
                <a:solidFill>
                  <a:srgbClr val="FFFFFF"/>
                </a:solidFill>
              </a:rPr>
              <a:t> </a:t>
            </a:r>
            <a:r>
              <a:rPr lang="it-IT" sz="2800" b="1" dirty="0">
                <a:solidFill>
                  <a:srgbClr val="FFFFFF"/>
                </a:solidFill>
              </a:rPr>
              <a:t>h 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 PCTO presso l’Ente esterno/ospitante</a:t>
            </a:r>
          </a:p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None/>
            </a:pPr>
            <a:endParaRPr lang="it-IT" sz="2800" b="1" dirty="0">
              <a:solidFill>
                <a:srgbClr val="FFFFFF"/>
              </a:solidFill>
              <a:sym typeface="Arial"/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«Eventi PCTO» (conferenze, seminari di orientamento post diploma e/o afferenti ai PCTO proposti, Open </a:t>
            </a:r>
            <a:r>
              <a:rPr lang="it-IT" sz="2800" b="1" dirty="0" err="1">
                <a:solidFill>
                  <a:srgbClr val="FFFFFF"/>
                </a:solidFill>
                <a:sym typeface="Arial"/>
              </a:rPr>
              <a:t>Day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, Salone dello </a:t>
            </a:r>
            <a:r>
              <a:rPr lang="it-IT" sz="2800" b="1" dirty="0" err="1">
                <a:solidFill>
                  <a:srgbClr val="FFFFFF"/>
                </a:solidFill>
                <a:sym typeface="Arial"/>
              </a:rPr>
              <a:t>Studente,Giornate</a:t>
            </a:r>
            <a:r>
              <a:rPr lang="it-IT" sz="2800" b="1" dirty="0">
                <a:solidFill>
                  <a:srgbClr val="FFFFFF"/>
                </a:solidFill>
                <a:sym typeface="Arial"/>
              </a:rPr>
              <a:t> universitarie incontri con le professioni etc. 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(debitamente documentati tramite attestato di partecipazione indicante il numero di ore)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-IT" sz="2800" b="1" dirty="0">
                <a:solidFill>
                  <a:srgbClr val="FFFFFF"/>
                </a:solidFill>
                <a:sym typeface="Arial"/>
              </a:rPr>
              <a:t>compresa rielaborazione dei materiali</a:t>
            </a:r>
          </a:p>
          <a:p>
            <a:pPr marL="533400" indent="-342900" algn="just"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None/>
            </a:pPr>
            <a:endParaRPr sz="2800" b="1" dirty="0">
              <a:solidFill>
                <a:srgbClr val="FFFFFF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ctrTitle"/>
          </p:nvPr>
        </p:nvSpPr>
        <p:spPr>
          <a:xfrm>
            <a:off x="1456612" y="556181"/>
            <a:ext cx="8825658" cy="76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it-IT" sz="4000" b="1"/>
              <a:t>RIEPILOGO ORE </a:t>
            </a:r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aphicFrame>
        <p:nvGraphicFramePr>
          <p:cNvPr id="174" name="Google Shape;174;p5"/>
          <p:cNvGraphicFramePr/>
          <p:nvPr>
            <p:extLst>
              <p:ext uri="{D42A27DB-BD31-4B8C-83A1-F6EECF244321}">
                <p14:modId xmlns:p14="http://schemas.microsoft.com/office/powerpoint/2010/main" val="263001798"/>
              </p:ext>
            </p:extLst>
          </p:nvPr>
        </p:nvGraphicFramePr>
        <p:xfrm>
          <a:off x="801278" y="1498862"/>
          <a:ext cx="10396749" cy="4675692"/>
        </p:xfrm>
        <a:graphic>
          <a:graphicData uri="http://schemas.openxmlformats.org/drawingml/2006/table">
            <a:tbl>
              <a:tblPr>
                <a:noFill/>
                <a:tableStyleId>{AC05A931-CA33-4639-BB7F-A659BCFF7F7B}</a:tableStyleId>
              </a:tblPr>
              <a:tblGrid>
                <a:gridCol w="2660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9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3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0937">
                <a:tc>
                  <a:txBody>
                    <a:bodyPr/>
                    <a:lstStyle/>
                    <a:p>
                      <a:pPr marL="68135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III</a:t>
                      </a:r>
                    </a:p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anno</a:t>
                      </a:r>
                      <a:endParaRPr lang="it-IT"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IV anno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9118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 anno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nei tre anni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595">
                <a:tc>
                  <a:txBody>
                    <a:bodyPr/>
                    <a:lstStyle/>
                    <a:p>
                      <a:pPr marL="1117600" marR="162560" lvl="0" indent="-92710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Presentazione</a:t>
                      </a:r>
                    </a:p>
                    <a:p>
                      <a:pPr marL="1117600" marR="162560" lvl="0" indent="-92710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progetti PCTO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 </a:t>
                      </a: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494665" marR="4737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Corso sicurezza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3211">
                <a:tc>
                  <a:txBody>
                    <a:bodyPr/>
                    <a:lstStyle/>
                    <a:p>
                      <a:pPr marL="508000" marR="80645" lvl="0" indent="-406400" algn="ctr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Eventi</a:t>
                      </a:r>
                      <a:r>
                        <a:rPr lang="it-IT" sz="1600" b="1" u="none" strike="noStrike" cap="none" baseline="0" dirty="0" smtClean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PCTO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9842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50">
                <a:tc>
                  <a:txBody>
                    <a:bodyPr/>
                    <a:lstStyle/>
                    <a:p>
                      <a:pPr marL="494665" marR="483235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Ore PCTO esterne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049">
                <a:tc>
                  <a:txBody>
                    <a:bodyPr/>
                    <a:lstStyle/>
                    <a:p>
                      <a:pPr marL="68135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667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6223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58801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667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90</a:t>
                      </a:r>
                      <a:endParaRPr sz="16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2013" y="408774"/>
            <a:ext cx="109864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ALUNNI IN MOBILITA’ STUDENTESCA</a:t>
            </a:r>
          </a:p>
          <a:p>
            <a:pPr algn="just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algn="just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E’ in carico al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consiglio di 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classe, qualora ne ricorrano i presupposti, 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riconoscere le ore </a:t>
            </a:r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PCTO in proporzione al tempo trascorso all’estero</a:t>
            </a:r>
            <a:endParaRPr lang="it-IT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just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it-IT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just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1 </a:t>
            </a:r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anno all'estero 40    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6 mesi all'estero  20   </a:t>
            </a: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3 mesi all'estero  10   </a:t>
            </a:r>
            <a:endParaRPr lang="it-IT" sz="2800" b="1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just"/>
            <a:endParaRPr lang="it-IT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ctr"/>
            <a:r>
              <a:rPr lang="it-IT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E’ auspicabile richiedere prima della partenza l’attivazione della convenzione con l’associazione di riferimento</a:t>
            </a:r>
            <a:endParaRPr lang="it-IT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  <a:p>
            <a:pPr algn="just"/>
            <a:r>
              <a:rPr lang="it-IT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955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EBFE3F-81ED-4D75-80D0-8C9B79FC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06" y="1509727"/>
            <a:ext cx="8825658" cy="4298621"/>
          </a:xfrm>
        </p:spPr>
        <p:txBody>
          <a:bodyPr/>
          <a:lstStyle/>
          <a:p>
            <a:pPr algn="ctr"/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La ripartizione </a:t>
            </a:r>
            <a:r>
              <a:rPr lang="it-IT" sz="4000" dirty="0" smtClean="0"/>
              <a:t>delle 90 </a:t>
            </a:r>
            <a:r>
              <a:rPr lang="it-IT" sz="4000" dirty="0"/>
              <a:t>ore, </a:t>
            </a:r>
            <a:r>
              <a:rPr lang="it-IT" sz="4000" dirty="0" smtClean="0"/>
              <a:t>non </a:t>
            </a:r>
            <a:r>
              <a:rPr lang="it-IT" sz="4000" dirty="0"/>
              <a:t>è da intendersi in modo prescrittivo, ma </a:t>
            </a:r>
            <a:r>
              <a:rPr lang="it-IT" sz="4000" dirty="0" smtClean="0"/>
              <a:t>orientativo</a:t>
            </a:r>
            <a:br>
              <a:rPr lang="it-IT" sz="4000" dirty="0" smtClean="0"/>
            </a:br>
            <a:r>
              <a:rPr lang="it-IT" sz="4000" dirty="0" smtClean="0"/>
              <a:t>Le 90 ore PCTO sono requisito di ammissione agli esami di Stato</a:t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23654017"/>
      </p:ext>
    </p:extLst>
  </p:cSld>
  <p:clrMapOvr>
    <a:masterClrMapping/>
  </p:clrMapOvr>
</p:sld>
</file>

<file path=ppt/theme/theme1.xml><?xml version="1.0" encoding="utf-8"?>
<a:theme xmlns:a="http://schemas.openxmlformats.org/drawingml/2006/main" name="Ione">
  <a:themeElements>
    <a:clrScheme name="Ion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183</Words>
  <Application>Microsoft Office PowerPoint</Application>
  <PresentationFormat>Personalizzato</PresentationFormat>
  <Paragraphs>66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Noto Sans Symbols</vt:lpstr>
      <vt:lpstr>Ione</vt:lpstr>
      <vt:lpstr>    PCTO     2023-24 </vt:lpstr>
      <vt:lpstr>Presentazione standard di PowerPoint</vt:lpstr>
      <vt:lpstr>CLASSI QUARTE: 40 h </vt:lpstr>
      <vt:lpstr>CLASSI QUINTE: 7 h </vt:lpstr>
      <vt:lpstr>RIEPILOGO ORE </vt:lpstr>
      <vt:lpstr>Presentazione standard di PowerPoint</vt:lpstr>
      <vt:lpstr> La ripartizione delle 90 ore, non è da intendersi in modo prescrittivo, ma orientativo Le 90 ore PCTO sono requisito di ammissione agli esami di Stato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PCTO     2019-20</dc:title>
  <dc:creator>Antonio Datti</dc:creator>
  <cp:lastModifiedBy>fabrio.albertini@liceoaristofane.it</cp:lastModifiedBy>
  <cp:revision>22</cp:revision>
  <cp:lastPrinted>2020-02-13T11:03:36Z</cp:lastPrinted>
  <dcterms:created xsi:type="dcterms:W3CDTF">2019-10-11T16:56:43Z</dcterms:created>
  <dcterms:modified xsi:type="dcterms:W3CDTF">2023-10-02T07:56:31Z</dcterms:modified>
</cp:coreProperties>
</file>