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8" r:id="rId1"/>
  </p:sldMasterIdLst>
  <p:notesMasterIdLst>
    <p:notesMasterId r:id="rId19"/>
  </p:notesMasterIdLst>
  <p:sldIdLst>
    <p:sldId id="368" r:id="rId2"/>
    <p:sldId id="372" r:id="rId3"/>
    <p:sldId id="365" r:id="rId4"/>
    <p:sldId id="282" r:id="rId5"/>
    <p:sldId id="359" r:id="rId6"/>
    <p:sldId id="352" r:id="rId7"/>
    <p:sldId id="342" r:id="rId8"/>
    <p:sldId id="369" r:id="rId9"/>
    <p:sldId id="353" r:id="rId10"/>
    <p:sldId id="360" r:id="rId11"/>
    <p:sldId id="373" r:id="rId12"/>
    <p:sldId id="366" r:id="rId13"/>
    <p:sldId id="364" r:id="rId14"/>
    <p:sldId id="334" r:id="rId15"/>
    <p:sldId id="319" r:id="rId16"/>
    <p:sldId id="367" r:id="rId17"/>
    <p:sldId id="3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59A6A0AF-A71D-AB4C-86DB-2C83CEDFD301}">
          <p14:sldIdLst>
            <p14:sldId id="368"/>
            <p14:sldId id="372"/>
            <p14:sldId id="365"/>
            <p14:sldId id="282"/>
            <p14:sldId id="359"/>
            <p14:sldId id="352"/>
            <p14:sldId id="342"/>
            <p14:sldId id="369"/>
            <p14:sldId id="353"/>
            <p14:sldId id="360"/>
            <p14:sldId id="373"/>
            <p14:sldId id="366"/>
            <p14:sldId id="364"/>
          </p14:sldIdLst>
        </p14:section>
        <p14:section name="Sezione senza titolo" id="{0C2AF504-0027-D644-8AD0-7D7B9F4E5C84}">
          <p14:sldIdLst>
            <p14:sldId id="334"/>
            <p14:sldId id="319"/>
            <p14:sldId id="367"/>
            <p14:sldId id="3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216"/>
    <p:restoredTop sz="95313"/>
  </p:normalViewPr>
  <p:slideViewPr>
    <p:cSldViewPr snapToGrid="0" snapToObjects="1">
      <p:cViewPr varScale="1">
        <p:scale>
          <a:sx n="76" d="100"/>
          <a:sy n="76" d="100"/>
        </p:scale>
        <p:origin x="216"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F989F-B72E-014D-A090-43E51A9FF582}" type="datetimeFigureOut">
              <a:rPr lang="it-IT" smtClean="0"/>
              <a:t>19/03/23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F942D9-C676-B648-8E15-81B4DC294D02}" type="slidenum">
              <a:rPr lang="it-IT" smtClean="0"/>
              <a:t>‹N›</a:t>
            </a:fld>
            <a:endParaRPr lang="it-IT"/>
          </a:p>
        </p:txBody>
      </p:sp>
    </p:spTree>
    <p:extLst>
      <p:ext uri="{BB962C8B-B14F-4D97-AF65-F5344CB8AC3E}">
        <p14:creationId xmlns:p14="http://schemas.microsoft.com/office/powerpoint/2010/main" val="51079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3/19/23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96811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AAD347D-5ACD-4C99-B74B-A9C85AD731AF}" type="datetimeFigureOut">
              <a:rPr lang="en-US" smtClean="0"/>
              <a:t>3/19/23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230436813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AAD347D-5ACD-4C99-B74B-A9C85AD731AF}" type="datetimeFigureOut">
              <a:rPr lang="en-US" smtClean="0"/>
              <a:t>3/19/23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74744007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 dello schema</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Fare clic per modificare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AAD347D-5ACD-4C99-B74B-A9C85AD731AF}" type="datetimeFigureOut">
              <a:rPr lang="en-US" smtClean="0"/>
              <a:t>3/19/23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96505478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AAD347D-5ACD-4C99-B74B-A9C85AD731AF}" type="datetimeFigureOut">
              <a:rPr lang="en-US" smtClean="0"/>
              <a:t>3/19/23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238553850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3/19/23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88942238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3/19/23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50259602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999041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3/19/23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89045742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3/19/23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42267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796027F-7875-4030-9381-8BD8C4F21935}" type="datetimeFigureOut">
              <a:rPr lang="en-US" smtClean="0"/>
              <a:t>3/19/23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79440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3/19/23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8209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t>3/19/23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9934229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3/19/23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2151364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3/19/23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505416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p:cNvSpPr>
            <a:spLocks noGrp="1"/>
          </p:cNvSpPr>
          <p:nvPr>
            <p:ph type="dt" sz="half" idx="10"/>
          </p:nvPr>
        </p:nvSpPr>
        <p:spPr/>
        <p:txBody>
          <a:bodyPr/>
          <a:lstStyle/>
          <a:p>
            <a:fld id="{4509A250-FF31-4206-8172-F9D3106AACB1}" type="datetimeFigureOut">
              <a:rPr lang="en-US" smtClean="0"/>
              <a:t>3/19/23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4070479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509A250-FF31-4206-8172-F9D3106AACB1}" type="datetimeFigureOut">
              <a:rPr lang="en-US" smtClean="0"/>
              <a:t>3/19/23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774101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3/19/23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‹N›</a:t>
            </a:fld>
            <a:endParaRPr lang="en-US" dirty="0"/>
          </a:p>
        </p:txBody>
      </p:sp>
    </p:spTree>
    <p:extLst>
      <p:ext uri="{BB962C8B-B14F-4D97-AF65-F5344CB8AC3E}">
        <p14:creationId xmlns:p14="http://schemas.microsoft.com/office/powerpoint/2010/main" val="1472267892"/>
      </p:ext>
    </p:extLst>
  </p:cSld>
  <p:clrMap bg1="dk1" tx1="lt1" bg2="dk2"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sschKErfmF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tif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www.perseus.tufts.edu/hopper/morph?l=pa%2Fntas&amp;la=greek&amp;can=pa%2Fntas0&amp;prior=e)de/xonto" TargetMode="External"/><Relationship Id="rId2" Type="http://schemas.openxmlformats.org/officeDocument/2006/relationships/hyperlink" Target="http://www.perseus.tufts.edu/hopper/morph?l=e%29de%2Fxonto&amp;la=greek&amp;can=e%29de%2Fxonto0&amp;prior=proshgo/reuon" TargetMode="External"/><Relationship Id="rId1" Type="http://schemas.openxmlformats.org/officeDocument/2006/relationships/slideLayout" Target="../slideLayouts/slideLayout2.xml"/><Relationship Id="rId5" Type="http://schemas.openxmlformats.org/officeDocument/2006/relationships/hyperlink" Target="http://www.perseus.tufts.edu/hopper/morph?l=a%29suli%2Fan&amp;la=greek&amp;can=a%29suli%2Fan0&amp;prior=th\n" TargetMode="External"/><Relationship Id="rId4" Type="http://schemas.openxmlformats.org/officeDocument/2006/relationships/hyperlink" Target="http://www.perseus.tufts.edu/hopper/morph?l=th%5Cn&amp;la=greek&amp;can=th%5Cn1&amp;prior=bebaiou=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 giro&#10;&#10;Descrizione generata automaticamente">
            <a:extLst>
              <a:ext uri="{FF2B5EF4-FFF2-40B4-BE49-F238E27FC236}">
                <a16:creationId xmlns:a16="http://schemas.microsoft.com/office/drawing/2014/main" id="{527820A3-319B-5B4B-9280-96F37881C89B}"/>
              </a:ext>
            </a:extLst>
          </p:cNvPr>
          <p:cNvPicPr>
            <a:picLocks noGrp="1" noChangeAspect="1"/>
          </p:cNvPicPr>
          <p:nvPr>
            <p:ph idx="1"/>
          </p:nvPr>
        </p:nvPicPr>
        <p:blipFill>
          <a:blip r:embed="rId2"/>
          <a:stretch>
            <a:fillRect/>
          </a:stretch>
        </p:blipFill>
        <p:spPr>
          <a:xfrm>
            <a:off x="223835" y="303537"/>
            <a:ext cx="6088596" cy="5571066"/>
          </a:xfrm>
          <a:prstGeom prst="rect">
            <a:avLst/>
          </a:prstGeom>
        </p:spPr>
      </p:pic>
      <p:sp>
        <p:nvSpPr>
          <p:cNvPr id="2" name="CasellaDiTesto 1">
            <a:extLst>
              <a:ext uri="{FF2B5EF4-FFF2-40B4-BE49-F238E27FC236}">
                <a16:creationId xmlns:a16="http://schemas.microsoft.com/office/drawing/2014/main" id="{C1029A55-1008-BC4D-8311-E20C8F0AE17B}"/>
              </a:ext>
            </a:extLst>
          </p:cNvPr>
          <p:cNvSpPr txBox="1"/>
          <p:nvPr/>
        </p:nvSpPr>
        <p:spPr>
          <a:xfrm>
            <a:off x="5343525" y="632884"/>
            <a:ext cx="6848475" cy="5324535"/>
          </a:xfrm>
          <a:prstGeom prst="rect">
            <a:avLst/>
          </a:prstGeom>
          <a:noFill/>
        </p:spPr>
        <p:txBody>
          <a:bodyPr wrap="square" rtlCol="0">
            <a:spAutoFit/>
          </a:bodyPr>
          <a:lstStyle/>
          <a:p>
            <a:pPr algn="ctr"/>
            <a:r>
              <a:rPr lang="it-IT" sz="4000" b="1" i="1" dirty="0" err="1">
                <a:latin typeface="Palatino Linotype" panose="02040502050505030304" pitchFamily="18" charset="0"/>
              </a:rPr>
              <a:t>Asylum</a:t>
            </a:r>
            <a:r>
              <a:rPr lang="it-IT" sz="4000" b="1" i="1" dirty="0">
                <a:latin typeface="Palatino Linotype" panose="02040502050505030304" pitchFamily="18" charset="0"/>
              </a:rPr>
              <a:t> </a:t>
            </a:r>
            <a:r>
              <a:rPr lang="it-IT" sz="4000" b="1" i="1" dirty="0" err="1">
                <a:latin typeface="Palatino Linotype" panose="02040502050505030304" pitchFamily="18" charset="0"/>
              </a:rPr>
              <a:t>aperuit</a:t>
            </a:r>
            <a:r>
              <a:rPr lang="it-IT" sz="4000" b="1" dirty="0">
                <a:latin typeface="Palatino Linotype" panose="02040502050505030304" pitchFamily="18" charset="0"/>
              </a:rPr>
              <a:t>.</a:t>
            </a:r>
          </a:p>
          <a:p>
            <a:pPr algn="ctr"/>
            <a:r>
              <a:rPr lang="it-IT" sz="2800" b="1" dirty="0">
                <a:latin typeface="Palatino Linotype" panose="02040502050505030304" pitchFamily="18" charset="0"/>
              </a:rPr>
              <a:t>Romolo e la virtù del sangue misto</a:t>
            </a:r>
          </a:p>
          <a:p>
            <a:pPr algn="ctr"/>
            <a:endParaRPr lang="it-IT" sz="2800" b="1" dirty="0">
              <a:latin typeface="Palatino Linotype" panose="02040502050505030304" pitchFamily="18" charset="0"/>
            </a:endParaRPr>
          </a:p>
          <a:p>
            <a:pPr algn="ctr"/>
            <a:endParaRPr lang="it-IT" sz="2800" b="1" dirty="0">
              <a:latin typeface="Palatino Linotype" panose="02040502050505030304" pitchFamily="18" charset="0"/>
            </a:endParaRPr>
          </a:p>
          <a:p>
            <a:pPr algn="ctr"/>
            <a:endParaRPr lang="it-IT" sz="2800" b="1" dirty="0">
              <a:latin typeface="Palatino Linotype" panose="02040502050505030304" pitchFamily="18" charset="0"/>
            </a:endParaRPr>
          </a:p>
          <a:p>
            <a:pPr algn="ctr"/>
            <a:endParaRPr lang="it-IT" sz="2800" b="1" dirty="0">
              <a:latin typeface="Palatino Linotype" panose="02040502050505030304" pitchFamily="18" charset="0"/>
            </a:endParaRPr>
          </a:p>
          <a:p>
            <a:pPr algn="ctr"/>
            <a:endParaRPr lang="it-IT" sz="2800" b="1" dirty="0">
              <a:latin typeface="Palatino Linotype" panose="02040502050505030304" pitchFamily="18" charset="0"/>
            </a:endParaRPr>
          </a:p>
          <a:p>
            <a:pPr algn="ctr"/>
            <a:endParaRPr lang="it-IT" sz="2800" b="1" dirty="0">
              <a:latin typeface="Palatino Linotype" panose="02040502050505030304" pitchFamily="18" charset="0"/>
            </a:endParaRPr>
          </a:p>
          <a:p>
            <a:pPr algn="ctr"/>
            <a:endParaRPr lang="it-IT" sz="2800" b="1" dirty="0">
              <a:latin typeface="Palatino Linotype" panose="02040502050505030304" pitchFamily="18" charset="0"/>
            </a:endParaRPr>
          </a:p>
          <a:p>
            <a:pPr algn="ctr"/>
            <a:r>
              <a:rPr lang="it-IT" sz="2400" b="1" dirty="0">
                <a:latin typeface="Palatino Linotype" panose="02040502050505030304" pitchFamily="18" charset="0"/>
              </a:rPr>
              <a:t>Gianluca De Sanctis</a:t>
            </a:r>
          </a:p>
          <a:p>
            <a:pPr algn="ctr"/>
            <a:r>
              <a:rPr lang="it-IT" sz="2400" b="1" dirty="0">
                <a:latin typeface="Palatino Linotype" panose="02040502050505030304" pitchFamily="18" charset="0"/>
              </a:rPr>
              <a:t>Liceo Aristofane. Progetto Academia</a:t>
            </a:r>
          </a:p>
          <a:p>
            <a:pPr algn="ctr"/>
            <a:r>
              <a:rPr lang="it-IT" sz="2400" b="1" dirty="0">
                <a:latin typeface="Palatino Linotype" panose="02040502050505030304" pitchFamily="18" charset="0"/>
              </a:rPr>
              <a:t>20/03/2023</a:t>
            </a:r>
          </a:p>
        </p:txBody>
      </p:sp>
      <p:sp>
        <p:nvSpPr>
          <p:cNvPr id="4" name="CasellaDiTesto 3">
            <a:extLst>
              <a:ext uri="{FF2B5EF4-FFF2-40B4-BE49-F238E27FC236}">
                <a16:creationId xmlns:a16="http://schemas.microsoft.com/office/drawing/2014/main" id="{A4EF799A-495A-CF45-8216-4413BA74414C}"/>
              </a:ext>
            </a:extLst>
          </p:cNvPr>
          <p:cNvSpPr txBox="1"/>
          <p:nvPr/>
        </p:nvSpPr>
        <p:spPr>
          <a:xfrm>
            <a:off x="660400" y="5723466"/>
            <a:ext cx="5215467" cy="830997"/>
          </a:xfrm>
          <a:prstGeom prst="rect">
            <a:avLst/>
          </a:prstGeom>
          <a:noFill/>
        </p:spPr>
        <p:txBody>
          <a:bodyPr wrap="square" rtlCol="0">
            <a:spAutoFit/>
          </a:bodyPr>
          <a:lstStyle/>
          <a:p>
            <a:endParaRPr lang="it-IT" sz="1600" b="1" dirty="0">
              <a:solidFill>
                <a:srgbClr val="FFC000"/>
              </a:solidFill>
            </a:endParaRPr>
          </a:p>
          <a:p>
            <a:pPr algn="ctr"/>
            <a:r>
              <a:rPr lang="it-IT" sz="1600" b="1" dirty="0">
                <a:solidFill>
                  <a:srgbClr val="FFC000"/>
                </a:solidFill>
              </a:rPr>
              <a:t>Taddeo di Bartolo, pianta di Roma 1407, </a:t>
            </a:r>
          </a:p>
          <a:p>
            <a:pPr algn="ctr"/>
            <a:r>
              <a:rPr lang="it-IT" sz="1600" b="1" dirty="0">
                <a:solidFill>
                  <a:srgbClr val="FFC000"/>
                </a:solidFill>
              </a:rPr>
              <a:t>Palazzo Pubblico di Siena</a:t>
            </a:r>
          </a:p>
        </p:txBody>
      </p:sp>
    </p:spTree>
    <p:extLst>
      <p:ext uri="{BB962C8B-B14F-4D97-AF65-F5344CB8AC3E}">
        <p14:creationId xmlns:p14="http://schemas.microsoft.com/office/powerpoint/2010/main" val="1647893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F506C7-DEFB-4A40-B3C5-6DF3667C068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7DD77AF-6A22-9545-9A54-803CFE06F2D8}"/>
              </a:ext>
            </a:extLst>
          </p:cNvPr>
          <p:cNvSpPr>
            <a:spLocks noGrp="1"/>
          </p:cNvSpPr>
          <p:nvPr>
            <p:ph sz="half" idx="1"/>
          </p:nvPr>
        </p:nvSpPr>
        <p:spPr>
          <a:xfrm>
            <a:off x="0" y="169333"/>
            <a:ext cx="4859867" cy="6660093"/>
          </a:xfrm>
        </p:spPr>
        <p:txBody>
          <a:bodyPr>
            <a:normAutofit fontScale="92500" lnSpcReduction="10000"/>
          </a:bodyPr>
          <a:lstStyle/>
          <a:p>
            <a:pPr marL="0" indent="0" algn="ctr">
              <a:lnSpc>
                <a:spcPct val="120000"/>
              </a:lnSpc>
              <a:spcBef>
                <a:spcPts val="0"/>
              </a:spcBef>
              <a:buNone/>
            </a:pPr>
            <a:r>
              <a:rPr lang="it-IT" b="1" dirty="0">
                <a:latin typeface="Palatino Linotype" panose="02040502050505030304" pitchFamily="18" charset="0"/>
              </a:rPr>
              <a:t>Dionigi di Alicarnasso, </a:t>
            </a:r>
            <a:r>
              <a:rPr lang="it-IT" b="1" i="1" dirty="0">
                <a:latin typeface="Palatino Linotype" panose="02040502050505030304" pitchFamily="18" charset="0"/>
              </a:rPr>
              <a:t>Antichità </a:t>
            </a:r>
          </a:p>
          <a:p>
            <a:pPr marL="0" indent="0" algn="ctr">
              <a:lnSpc>
                <a:spcPct val="120000"/>
              </a:lnSpc>
              <a:spcBef>
                <a:spcPts val="0"/>
              </a:spcBef>
              <a:buNone/>
            </a:pPr>
            <a:r>
              <a:rPr lang="it-IT" b="1" i="1" dirty="0">
                <a:latin typeface="Palatino Linotype" panose="02040502050505030304" pitchFamily="18" charset="0"/>
              </a:rPr>
              <a:t>romane</a:t>
            </a:r>
            <a:r>
              <a:rPr lang="it-IT" b="1" dirty="0">
                <a:latin typeface="Palatino Linotype" panose="02040502050505030304" pitchFamily="18" charset="0"/>
              </a:rPr>
              <a:t> III, 11, 3-5 </a:t>
            </a:r>
          </a:p>
          <a:p>
            <a:pPr marL="0" indent="0" algn="ctr">
              <a:buNone/>
            </a:pPr>
            <a:r>
              <a:rPr lang="it-IT" b="1" dirty="0">
                <a:solidFill>
                  <a:srgbClr val="FFC000"/>
                </a:solidFill>
                <a:latin typeface="Palatino Linotype" panose="02040502050505030304" pitchFamily="18" charset="0"/>
              </a:rPr>
              <a:t>«Siamo infatti così lontani dal provare vergogna di dare la cittadinanza a chiunque lo voglia, che addirittura siamo fieri di questa misura del nostro stato </a:t>
            </a:r>
            <a:r>
              <a:rPr lang="it-IT" b="1" dirty="0">
                <a:latin typeface="Palatino Linotype" panose="02040502050505030304" pitchFamily="18" charset="0"/>
              </a:rPr>
              <a:t>[…]. E tale misura, che per noi è l'origine di molti beni, non ci arreca né biasimo né pentimento, come avverrebbe se avessimo sbagliato. </a:t>
            </a:r>
            <a:r>
              <a:rPr lang="it-IT" b="1" dirty="0">
                <a:solidFill>
                  <a:srgbClr val="FFC000"/>
                </a:solidFill>
                <a:latin typeface="Palatino Linotype" panose="02040502050505030304" pitchFamily="18" charset="0"/>
              </a:rPr>
              <a:t>Presso di noi ha il comando, prende le decisioni e gode degli altri onori non chi ha acquistato molte ricchezze, né chi può mostrare molti avi indigeni, ma chiunque sia degno di questi onori. In nient'altro infatti se non nella virtù noi crediamo che risieda la nobiltà dell’uomo. </a:t>
            </a:r>
            <a:r>
              <a:rPr lang="it-IT" b="1" dirty="0">
                <a:latin typeface="Palatino Linotype" panose="02040502050505030304" pitchFamily="18" charset="0"/>
              </a:rPr>
              <a:t>Il resto, la moltitudine, è il corpo della città e offre forza e potere alle scelte operate dai migliori. In virtù di questo spirito filantropico, la nostra città da piccola è divenuta grande e, da disprezzabile qual era, è ora fonte di timore per i vicini. Inoltre, </a:t>
            </a:r>
            <a:r>
              <a:rPr lang="it-IT" b="1" dirty="0" err="1">
                <a:latin typeface="Palatino Linotype" panose="02040502050505030304" pitchFamily="18" charset="0"/>
              </a:rPr>
              <a:t>Fufezio</a:t>
            </a:r>
            <a:r>
              <a:rPr lang="it-IT" b="1" dirty="0">
                <a:latin typeface="Palatino Linotype" panose="02040502050505030304" pitchFamily="18" charset="0"/>
              </a:rPr>
              <a:t>, se noi abbiamo un’egemonia che nessun altro dei popoli latini può mettere in discussione, è proprio a questa misura politica, da te condannata, che ne va attribuito il merito». </a:t>
            </a:r>
          </a:p>
        </p:txBody>
      </p:sp>
      <p:pic>
        <p:nvPicPr>
          <p:cNvPr id="6" name="Segnaposto contenuto 5" descr="Immagine che contiene testo, divano, interni, tessuto&#10;&#10;Descrizione generata automaticamente">
            <a:extLst>
              <a:ext uri="{FF2B5EF4-FFF2-40B4-BE49-F238E27FC236}">
                <a16:creationId xmlns:a16="http://schemas.microsoft.com/office/drawing/2014/main" id="{5A4663F2-661C-B148-91F9-76464F6427E9}"/>
              </a:ext>
            </a:extLst>
          </p:cNvPr>
          <p:cNvPicPr>
            <a:picLocks noGrp="1" noChangeAspect="1"/>
          </p:cNvPicPr>
          <p:nvPr>
            <p:ph sz="half" idx="2"/>
          </p:nvPr>
        </p:nvPicPr>
        <p:blipFill>
          <a:blip r:embed="rId2"/>
          <a:stretch>
            <a:fillRect/>
          </a:stretch>
        </p:blipFill>
        <p:spPr>
          <a:xfrm>
            <a:off x="5087328" y="627343"/>
            <a:ext cx="6962773" cy="5287682"/>
          </a:xfrm>
        </p:spPr>
      </p:pic>
      <p:sp>
        <p:nvSpPr>
          <p:cNvPr id="7" name="CasellaDiTesto 6">
            <a:extLst>
              <a:ext uri="{FF2B5EF4-FFF2-40B4-BE49-F238E27FC236}">
                <a16:creationId xmlns:a16="http://schemas.microsoft.com/office/drawing/2014/main" id="{C9698593-07A7-7945-B6C4-ECA999446F80}"/>
              </a:ext>
            </a:extLst>
          </p:cNvPr>
          <p:cNvSpPr txBox="1"/>
          <p:nvPr/>
        </p:nvSpPr>
        <p:spPr>
          <a:xfrm>
            <a:off x="5348471" y="5915025"/>
            <a:ext cx="6440489" cy="307777"/>
          </a:xfrm>
          <a:prstGeom prst="rect">
            <a:avLst/>
          </a:prstGeom>
          <a:noFill/>
        </p:spPr>
        <p:txBody>
          <a:bodyPr wrap="square" rtlCol="0">
            <a:spAutoFit/>
          </a:bodyPr>
          <a:lstStyle/>
          <a:p>
            <a:pPr algn="ctr"/>
            <a:r>
              <a:rPr lang="it-IT" sz="1400" b="1" dirty="0">
                <a:solidFill>
                  <a:srgbClr val="FFC000"/>
                </a:solidFill>
              </a:rPr>
              <a:t>Mosaico con allattamento di Romolo e Remo, da </a:t>
            </a:r>
            <a:r>
              <a:rPr lang="it-IT" sz="1400" b="1" dirty="0" err="1">
                <a:solidFill>
                  <a:srgbClr val="FFC000"/>
                </a:solidFill>
              </a:rPr>
              <a:t>Apamea</a:t>
            </a:r>
            <a:r>
              <a:rPr lang="it-IT" sz="1400" b="1" dirty="0">
                <a:solidFill>
                  <a:srgbClr val="FFC000"/>
                </a:solidFill>
              </a:rPr>
              <a:t>, in Siria</a:t>
            </a:r>
          </a:p>
        </p:txBody>
      </p:sp>
    </p:spTree>
    <p:extLst>
      <p:ext uri="{BB962C8B-B14F-4D97-AF65-F5344CB8AC3E}">
        <p14:creationId xmlns:p14="http://schemas.microsoft.com/office/powerpoint/2010/main" val="1725014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8166EE-CB84-4645-8AF4-73BEE6A6DD4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53D6807-78B8-8D48-83D9-C2E7CDE88136}"/>
              </a:ext>
            </a:extLst>
          </p:cNvPr>
          <p:cNvSpPr>
            <a:spLocks noGrp="1"/>
          </p:cNvSpPr>
          <p:nvPr>
            <p:ph sz="half" idx="1"/>
          </p:nvPr>
        </p:nvSpPr>
        <p:spPr>
          <a:xfrm>
            <a:off x="342900" y="1343025"/>
            <a:ext cx="6772275" cy="4913313"/>
          </a:xfrm>
        </p:spPr>
        <p:txBody>
          <a:bodyPr>
            <a:normAutofit/>
          </a:bodyPr>
          <a:lstStyle/>
          <a:p>
            <a:pPr marL="0" indent="0" algn="ctr">
              <a:buNone/>
            </a:pPr>
            <a:endParaRPr lang="it-IT" sz="3200" dirty="0">
              <a:effectLst/>
              <a:latin typeface="Palatino Linotype" panose="02040502050505030304" pitchFamily="18" charset="0"/>
              <a:ea typeface="Times New Roman" panose="02020603050405020304" pitchFamily="18" charset="0"/>
            </a:endParaRPr>
          </a:p>
          <a:p>
            <a:pPr marL="0" indent="0" algn="ctr">
              <a:buNone/>
            </a:pPr>
            <a:r>
              <a:rPr lang="it-IT" sz="3200" dirty="0">
                <a:effectLst/>
                <a:latin typeface="Palatino Linotype" panose="02040502050505030304" pitchFamily="18" charset="0"/>
                <a:ea typeface="Times New Roman" panose="02020603050405020304" pitchFamily="18" charset="0"/>
              </a:rPr>
              <a:t>«la razza è paragonata a un albero; essa non muta. Le radici della razza sono sempre le stesse. Ci sono i rami dell’albero, c’è il suo fogliame. E questo è tutto»</a:t>
            </a:r>
            <a:endParaRPr lang="it-IT" sz="3200" dirty="0">
              <a:latin typeface="Palatino Linotype" panose="02040502050505030304" pitchFamily="18" charset="0"/>
            </a:endParaRPr>
          </a:p>
        </p:txBody>
      </p:sp>
      <p:pic>
        <p:nvPicPr>
          <p:cNvPr id="5" name="Segnaposto contenuto 4">
            <a:extLst>
              <a:ext uri="{FF2B5EF4-FFF2-40B4-BE49-F238E27FC236}">
                <a16:creationId xmlns:a16="http://schemas.microsoft.com/office/drawing/2014/main" id="{B438FDDD-3FE6-9C42-8BBF-19EC3886C43F}"/>
              </a:ext>
            </a:extLst>
          </p:cNvPr>
          <p:cNvPicPr>
            <a:picLocks noGrp="1" noChangeAspect="1"/>
          </p:cNvPicPr>
          <p:nvPr>
            <p:ph sz="half" idx="2"/>
          </p:nvPr>
        </p:nvPicPr>
        <p:blipFill>
          <a:blip r:embed="rId2"/>
          <a:stretch>
            <a:fillRect/>
          </a:stretch>
        </p:blipFill>
        <p:spPr>
          <a:xfrm>
            <a:off x="7915275" y="452718"/>
            <a:ext cx="4276725" cy="5952564"/>
          </a:xfrm>
          <a:prstGeom prst="rect">
            <a:avLst/>
          </a:prstGeom>
        </p:spPr>
      </p:pic>
    </p:spTree>
    <p:extLst>
      <p:ext uri="{BB962C8B-B14F-4D97-AF65-F5344CB8AC3E}">
        <p14:creationId xmlns:p14="http://schemas.microsoft.com/office/powerpoint/2010/main" val="2861916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6FB02A00-ACBC-D540-8AFD-EA2F8D489C9D}"/>
              </a:ext>
            </a:extLst>
          </p:cNvPr>
          <p:cNvPicPr>
            <a:picLocks noChangeAspect="1"/>
          </p:cNvPicPr>
          <p:nvPr/>
        </p:nvPicPr>
        <p:blipFill>
          <a:blip r:embed="rId2"/>
          <a:stretch>
            <a:fillRect/>
          </a:stretch>
        </p:blipFill>
        <p:spPr>
          <a:xfrm>
            <a:off x="3810494" y="-428042"/>
            <a:ext cx="4571011" cy="6858000"/>
          </a:xfrm>
          <a:prstGeom prst="rect">
            <a:avLst/>
          </a:prstGeom>
        </p:spPr>
      </p:pic>
      <p:sp>
        <p:nvSpPr>
          <p:cNvPr id="8" name="Titolo 7">
            <a:extLst>
              <a:ext uri="{FF2B5EF4-FFF2-40B4-BE49-F238E27FC236}">
                <a16:creationId xmlns:a16="http://schemas.microsoft.com/office/drawing/2014/main" id="{5A503D34-A472-A74F-8309-CDD94C3DFD30}"/>
              </a:ext>
            </a:extLst>
          </p:cNvPr>
          <p:cNvSpPr>
            <a:spLocks noGrp="1"/>
          </p:cNvSpPr>
          <p:nvPr>
            <p:ph type="title"/>
          </p:nvPr>
        </p:nvSpPr>
        <p:spPr/>
        <p:txBody>
          <a:bodyPr/>
          <a:lstStyle/>
          <a:p>
            <a:endParaRPr lang="it-IT" dirty="0"/>
          </a:p>
        </p:txBody>
      </p:sp>
      <p:sp>
        <p:nvSpPr>
          <p:cNvPr id="9" name="Segnaposto contenuto 8">
            <a:extLst>
              <a:ext uri="{FF2B5EF4-FFF2-40B4-BE49-F238E27FC236}">
                <a16:creationId xmlns:a16="http://schemas.microsoft.com/office/drawing/2014/main" id="{02189F37-DA42-9742-8C76-BE645FD3993C}"/>
              </a:ext>
            </a:extLst>
          </p:cNvPr>
          <p:cNvSpPr>
            <a:spLocks noGrp="1"/>
          </p:cNvSpPr>
          <p:nvPr>
            <p:ph idx="1"/>
          </p:nvPr>
        </p:nvSpPr>
        <p:spPr>
          <a:xfrm>
            <a:off x="304801" y="4538133"/>
            <a:ext cx="11599332" cy="2319866"/>
          </a:xfrm>
        </p:spPr>
        <p:txBody>
          <a:bodyPr>
            <a:normAutofit lnSpcReduction="10000"/>
          </a:bodyPr>
          <a:lstStyle/>
          <a:p>
            <a:pPr marL="0" marR="355600" indent="0" algn="ctr">
              <a:spcBef>
                <a:spcPts val="0"/>
              </a:spcBef>
              <a:spcAft>
                <a:spcPts val="0"/>
              </a:spcAft>
              <a:buNone/>
            </a:pPr>
            <a:r>
              <a:rPr lang="it-IT" sz="1400" b="1" dirty="0">
                <a:effectLst/>
                <a:latin typeface="Palatino Linotype" panose="02040502050505030304" pitchFamily="18" charset="0"/>
                <a:ea typeface="Times New Roman" panose="02020603050405020304" pitchFamily="18" charset="0"/>
              </a:rPr>
              <a:t>La parola “radici” non mi piace, e ancora meno amo l’immagine che evoca. Le radici affondano nel suolo, si contorcono nel fango e si sviluppano nelle tenebre. Trattengono l’albero prigioniero da quando nasce e lo nutrono in virtù di un ricatto:  “Se ti liberi, muori”.</a:t>
            </a:r>
          </a:p>
          <a:p>
            <a:pPr marL="0" marR="355600" indent="0" algn="ctr">
              <a:spcBef>
                <a:spcPts val="0"/>
              </a:spcBef>
              <a:buNone/>
            </a:pPr>
            <a:r>
              <a:rPr lang="it-IT" sz="1400" b="1" dirty="0">
                <a:effectLst/>
                <a:latin typeface="Palatino Linotype" panose="02040502050505030304" pitchFamily="18" charset="0"/>
                <a:ea typeface="Times New Roman" panose="02020603050405020304" pitchFamily="18" charset="0"/>
              </a:rPr>
              <a:t>Gli alberi si devono rassegnare, hanno bisogno delle radici: gli uomini, no. Noi respiriamo la luce, aspiriamo al cielo e, quando veniamo ficcati sotto terra, è per marcire. La linfa del suolo natale non risale dai piedi alla testa; i piedi servono solo per camminare. A noi importa solamente delle strade: sono le strade che ci guidano - dalla povertà alla ricchezza, oppure a un’altra povertà; dalla schiavitù alla libertà, o alla morte violenta. Promettono, ci portano, ci spingono, poi ci abbandonano. E allora stramazziamo morti come siamo nati, sul ciglio di una strada che non abbiamo scelto. Al contrario degli alberi, le strade non spuntano dal suolo a caso, dove germoglia un seme. Come noi, hanno un’origine. Un’origine illusoria, perché le strade non hanno mai punto di partenza reale. Prima di quella curva ce n’era un’altra; e prima di questa un’altra ancora. L’origine diventa irreperibile, giacché a ogni incrocio si incontrano altre strade che hanno altre origini. Se si dovesse tener conto di tutte le confluenze, si farebbe cento volte il giro della Terra»</a:t>
            </a:r>
            <a:r>
              <a:rPr lang="it-IT" sz="1400" b="1" dirty="0">
                <a:effectLst/>
                <a:latin typeface="Palatino Linotype" panose="02040502050505030304" pitchFamily="18" charset="0"/>
              </a:rPr>
              <a:t> </a:t>
            </a:r>
          </a:p>
          <a:p>
            <a:pPr marL="0" marR="355600" indent="0" algn="ctr">
              <a:spcBef>
                <a:spcPts val="0"/>
              </a:spcBef>
              <a:buNone/>
            </a:pPr>
            <a:r>
              <a:rPr lang="it-IT" sz="1400" dirty="0">
                <a:effectLst/>
                <a:latin typeface="Palatino Linotype" panose="02040502050505030304" pitchFamily="18" charset="0"/>
                <a:ea typeface="Times New Roman" panose="02020603050405020304" pitchFamily="18" charset="0"/>
              </a:rPr>
              <a:t>A. </a:t>
            </a:r>
            <a:r>
              <a:rPr lang="it-IT" sz="1400" dirty="0" err="1">
                <a:effectLst/>
                <a:latin typeface="Palatino Linotype" panose="02040502050505030304" pitchFamily="18" charset="0"/>
                <a:ea typeface="Times New Roman" panose="02020603050405020304" pitchFamily="18" charset="0"/>
              </a:rPr>
              <a:t>Maalouf</a:t>
            </a:r>
            <a:r>
              <a:rPr lang="it-IT" sz="1400" dirty="0">
                <a:effectLst/>
                <a:latin typeface="Palatino Linotype" panose="02040502050505030304" pitchFamily="18" charset="0"/>
                <a:ea typeface="Times New Roman" panose="02020603050405020304" pitchFamily="18" charset="0"/>
              </a:rPr>
              <a:t>, </a:t>
            </a:r>
            <a:r>
              <a:rPr lang="it-IT" sz="1400" i="1" dirty="0">
                <a:effectLst/>
                <a:latin typeface="Palatino Linotype" panose="02040502050505030304" pitchFamily="18" charset="0"/>
                <a:ea typeface="Times New Roman" panose="02020603050405020304" pitchFamily="18" charset="0"/>
              </a:rPr>
              <a:t>Origini</a:t>
            </a:r>
            <a:r>
              <a:rPr lang="it-IT" sz="1400" dirty="0">
                <a:effectLst/>
                <a:latin typeface="Palatino Linotype" panose="02040502050505030304" pitchFamily="18" charset="0"/>
                <a:ea typeface="Times New Roman" panose="02020603050405020304" pitchFamily="18" charset="0"/>
              </a:rPr>
              <a:t>, Bompiani 2004 (</a:t>
            </a:r>
            <a:r>
              <a:rPr lang="it-IT" sz="1400" i="1" dirty="0">
                <a:effectLst/>
                <a:latin typeface="Palatino Linotype" panose="02040502050505030304" pitchFamily="18" charset="0"/>
                <a:ea typeface="Times New Roman" panose="02020603050405020304" pitchFamily="18" charset="0"/>
              </a:rPr>
              <a:t>Introduzione</a:t>
            </a:r>
            <a:r>
              <a:rPr lang="it-IT" sz="1400" dirty="0">
                <a:effectLst/>
                <a:latin typeface="Palatino Linotype" panose="02040502050505030304" pitchFamily="18" charset="0"/>
                <a:ea typeface="Times New Roman" panose="02020603050405020304" pitchFamily="18" charset="0"/>
              </a:rPr>
              <a:t>).</a:t>
            </a:r>
          </a:p>
          <a:p>
            <a:pPr marL="0" marR="355600" indent="0" algn="ctr">
              <a:spcBef>
                <a:spcPts val="0"/>
              </a:spcBef>
              <a:spcAft>
                <a:spcPts val="0"/>
              </a:spcAft>
              <a:buNone/>
            </a:pPr>
            <a:endParaRPr lang="it-IT" sz="1400" b="1" dirty="0">
              <a:latin typeface="Palatino Linotype" panose="02040502050505030304" pitchFamily="18" charset="0"/>
            </a:endParaRPr>
          </a:p>
        </p:txBody>
      </p:sp>
    </p:spTree>
    <p:extLst>
      <p:ext uri="{BB962C8B-B14F-4D97-AF65-F5344CB8AC3E}">
        <p14:creationId xmlns:p14="http://schemas.microsoft.com/office/powerpoint/2010/main" val="1621283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B754C4-C821-4549-8E96-CF8604014E34}"/>
              </a:ext>
            </a:extLst>
          </p:cNvPr>
          <p:cNvSpPr>
            <a:spLocks noGrp="1"/>
          </p:cNvSpPr>
          <p:nvPr>
            <p:ph type="title"/>
          </p:nvPr>
        </p:nvSpPr>
        <p:spPr/>
        <p:txBody>
          <a:bodyPr/>
          <a:lstStyle/>
          <a:p>
            <a:endParaRPr lang="it-IT"/>
          </a:p>
        </p:txBody>
      </p:sp>
      <p:pic>
        <p:nvPicPr>
          <p:cNvPr id="5" name="Segnaposto contenuto 4" descr="Immagine che contiene esterni, roccia, natura, oceano&#10;&#10;Descrizione generata automaticamente">
            <a:extLst>
              <a:ext uri="{FF2B5EF4-FFF2-40B4-BE49-F238E27FC236}">
                <a16:creationId xmlns:a16="http://schemas.microsoft.com/office/drawing/2014/main" id="{DC218215-2DCF-5D4D-88B0-7A4960F2EDA9}"/>
              </a:ext>
            </a:extLst>
          </p:cNvPr>
          <p:cNvPicPr>
            <a:picLocks noGrp="1" noChangeAspect="1"/>
          </p:cNvPicPr>
          <p:nvPr>
            <p:ph idx="1"/>
          </p:nvPr>
        </p:nvPicPr>
        <p:blipFill>
          <a:blip r:embed="rId2"/>
          <a:stretch>
            <a:fillRect/>
          </a:stretch>
        </p:blipFill>
        <p:spPr>
          <a:xfrm>
            <a:off x="1509712" y="452718"/>
            <a:ext cx="9172575" cy="5376581"/>
          </a:xfrm>
        </p:spPr>
      </p:pic>
      <p:sp>
        <p:nvSpPr>
          <p:cNvPr id="6" name="CasellaDiTesto 5">
            <a:extLst>
              <a:ext uri="{FF2B5EF4-FFF2-40B4-BE49-F238E27FC236}">
                <a16:creationId xmlns:a16="http://schemas.microsoft.com/office/drawing/2014/main" id="{AB987CB3-A5B1-6A4C-AD0F-EEA1AB0D3FC9}"/>
              </a:ext>
            </a:extLst>
          </p:cNvPr>
          <p:cNvSpPr txBox="1"/>
          <p:nvPr/>
        </p:nvSpPr>
        <p:spPr>
          <a:xfrm>
            <a:off x="2486025" y="6049010"/>
            <a:ext cx="7086600" cy="461665"/>
          </a:xfrm>
          <a:prstGeom prst="rect">
            <a:avLst/>
          </a:prstGeom>
          <a:noFill/>
        </p:spPr>
        <p:txBody>
          <a:bodyPr wrap="square" rtlCol="0">
            <a:spAutoFit/>
          </a:bodyPr>
          <a:lstStyle/>
          <a:p>
            <a:pPr algn="ctr"/>
            <a:r>
              <a:rPr lang="it-IT" sz="2400" b="1" i="1" dirty="0">
                <a:latin typeface="Palatino Linotype" panose="02040502050505030304" pitchFamily="18" charset="0"/>
              </a:rPr>
              <a:t>«</a:t>
            </a:r>
            <a:r>
              <a:rPr lang="it-IT" sz="2400" b="1" i="1" dirty="0" err="1">
                <a:latin typeface="Palatino Linotype" panose="02040502050505030304" pitchFamily="18" charset="0"/>
              </a:rPr>
              <a:t>Ubi</a:t>
            </a:r>
            <a:r>
              <a:rPr lang="it-IT" sz="2400" b="1" i="1" dirty="0">
                <a:latin typeface="Palatino Linotype" panose="02040502050505030304" pitchFamily="18" charset="0"/>
              </a:rPr>
              <a:t> </a:t>
            </a:r>
            <a:r>
              <a:rPr lang="it-IT" sz="2400" b="1" i="1" dirty="0" err="1">
                <a:latin typeface="Palatino Linotype" panose="02040502050505030304" pitchFamily="18" charset="0"/>
              </a:rPr>
              <a:t>solitudinem</a:t>
            </a:r>
            <a:r>
              <a:rPr lang="it-IT" sz="2400" b="1" i="1" dirty="0">
                <a:latin typeface="Palatino Linotype" panose="02040502050505030304" pitchFamily="18" charset="0"/>
              </a:rPr>
              <a:t> </a:t>
            </a:r>
            <a:r>
              <a:rPr lang="it-IT" sz="2400" b="1" i="1" dirty="0" err="1">
                <a:latin typeface="Palatino Linotype" panose="02040502050505030304" pitchFamily="18" charset="0"/>
              </a:rPr>
              <a:t>faciunt</a:t>
            </a:r>
            <a:r>
              <a:rPr lang="it-IT" sz="2400" b="1" i="1" dirty="0">
                <a:latin typeface="Palatino Linotype" panose="02040502050505030304" pitchFamily="18" charset="0"/>
              </a:rPr>
              <a:t> </a:t>
            </a:r>
            <a:r>
              <a:rPr lang="it-IT" sz="2400" b="1" i="1" dirty="0" err="1">
                <a:latin typeface="Palatino Linotype" panose="02040502050505030304" pitchFamily="18" charset="0"/>
              </a:rPr>
              <a:t>pacem</a:t>
            </a:r>
            <a:r>
              <a:rPr lang="it-IT" sz="2400" b="1" i="1" dirty="0">
                <a:latin typeface="Palatino Linotype" panose="02040502050505030304" pitchFamily="18" charset="0"/>
              </a:rPr>
              <a:t> </a:t>
            </a:r>
            <a:r>
              <a:rPr lang="it-IT" sz="2400" b="1" i="1" dirty="0" err="1">
                <a:latin typeface="Palatino Linotype" panose="02040502050505030304" pitchFamily="18" charset="0"/>
              </a:rPr>
              <a:t>appellant</a:t>
            </a:r>
            <a:r>
              <a:rPr lang="it-IT" sz="2400" b="1" i="1" dirty="0">
                <a:latin typeface="Palatino Linotype" panose="02040502050505030304" pitchFamily="18" charset="0"/>
              </a:rPr>
              <a:t>»</a:t>
            </a:r>
            <a:endParaRPr lang="it-IT" sz="2400" dirty="0">
              <a:latin typeface="Palatino Linotype" panose="02040502050505030304" pitchFamily="18" charset="0"/>
            </a:endParaRPr>
          </a:p>
        </p:txBody>
      </p:sp>
    </p:spTree>
    <p:extLst>
      <p:ext uri="{BB962C8B-B14F-4D97-AF65-F5344CB8AC3E}">
        <p14:creationId xmlns:p14="http://schemas.microsoft.com/office/powerpoint/2010/main" val="1111168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9E575FF-A359-E348-90A1-C660436917B4}"/>
              </a:ext>
            </a:extLst>
          </p:cNvPr>
          <p:cNvSpPr>
            <a:spLocks noGrp="1"/>
          </p:cNvSpPr>
          <p:nvPr>
            <p:ph type="title"/>
          </p:nvPr>
        </p:nvSpPr>
        <p:spPr/>
        <p:txBody>
          <a:bodyPr vert="horz" lIns="91440" tIns="45720" rIns="91440" bIns="45720" rtlCol="0" anchor="t">
            <a:normAutofit/>
          </a:bodyPr>
          <a:lstStyle/>
          <a:p>
            <a:endParaRPr lang="en-US"/>
          </a:p>
        </p:txBody>
      </p:sp>
      <p:sp>
        <p:nvSpPr>
          <p:cNvPr id="6" name="Segnaposto contenuto 5">
            <a:extLst>
              <a:ext uri="{FF2B5EF4-FFF2-40B4-BE49-F238E27FC236}">
                <a16:creationId xmlns:a16="http://schemas.microsoft.com/office/drawing/2014/main" id="{D0C57969-74F6-9D4B-AFEE-17DDF5F5887E}"/>
              </a:ext>
            </a:extLst>
          </p:cNvPr>
          <p:cNvSpPr>
            <a:spLocks noGrp="1"/>
          </p:cNvSpPr>
          <p:nvPr>
            <p:ph sz="half" idx="1"/>
          </p:nvPr>
        </p:nvSpPr>
        <p:spPr>
          <a:xfrm>
            <a:off x="0" y="4800599"/>
            <a:ext cx="12192000" cy="2465617"/>
          </a:xfrm>
        </p:spPr>
        <p:txBody>
          <a:bodyPr vert="horz" lIns="91440" tIns="45720" rIns="91440" bIns="45720" rtlCol="0">
            <a:normAutofit/>
          </a:bodyPr>
          <a:lstStyle/>
          <a:p>
            <a:pPr marL="0" indent="0" algn="ctr">
              <a:buNone/>
            </a:pPr>
            <a:r>
              <a:rPr lang="en-US" sz="1700" dirty="0">
                <a:latin typeface="Palatino Linotype" panose="02040502050505030304" pitchFamily="18" charset="0"/>
              </a:rPr>
              <a:t>«</a:t>
            </a:r>
            <a:r>
              <a:rPr lang="en-US" sz="1700" b="1" dirty="0">
                <a:latin typeface="Palatino Linotype" panose="02040502050505030304" pitchFamily="18" charset="0"/>
              </a:rPr>
              <a:t>I Romani </a:t>
            </a:r>
            <a:r>
              <a:rPr lang="en-US" sz="1700" b="1" dirty="0" err="1">
                <a:latin typeface="Palatino Linotype" panose="02040502050505030304" pitchFamily="18" charset="0"/>
              </a:rPr>
              <a:t>hanno</a:t>
            </a:r>
            <a:r>
              <a:rPr lang="en-US" sz="1700" b="1" dirty="0">
                <a:latin typeface="Palatino Linotype" panose="02040502050505030304" pitchFamily="18" charset="0"/>
              </a:rPr>
              <a:t> </a:t>
            </a:r>
            <a:r>
              <a:rPr lang="en-US" sz="1700" b="1" dirty="0" err="1">
                <a:latin typeface="Palatino Linotype" panose="02040502050505030304" pitchFamily="18" charset="0"/>
              </a:rPr>
              <a:t>conquistato</a:t>
            </a:r>
            <a:r>
              <a:rPr lang="en-US" sz="1700" b="1" dirty="0">
                <a:latin typeface="Palatino Linotype" panose="02040502050505030304" pitchFamily="18" charset="0"/>
              </a:rPr>
              <a:t> il mondo con la </a:t>
            </a:r>
            <a:r>
              <a:rPr lang="en-US" sz="1700" b="1" dirty="0" err="1">
                <a:latin typeface="Palatino Linotype" panose="02040502050505030304" pitchFamily="18" charset="0"/>
              </a:rPr>
              <a:t>serietà</a:t>
            </a:r>
            <a:r>
              <a:rPr lang="en-US" sz="1700" b="1" dirty="0">
                <a:latin typeface="Palatino Linotype" panose="02040502050505030304" pitchFamily="18" charset="0"/>
              </a:rPr>
              <a:t>, la </a:t>
            </a:r>
            <a:r>
              <a:rPr lang="en-US" sz="1700" b="1" dirty="0" err="1">
                <a:latin typeface="Palatino Linotype" panose="02040502050505030304" pitchFamily="18" charset="0"/>
              </a:rPr>
              <a:t>disciplina</a:t>
            </a:r>
            <a:r>
              <a:rPr lang="en-US" sz="1700" b="1" dirty="0">
                <a:latin typeface="Palatino Linotype" panose="02040502050505030304" pitchFamily="18" charset="0"/>
              </a:rPr>
              <a:t>, </a:t>
            </a:r>
            <a:r>
              <a:rPr lang="en-US" sz="1700" b="1" dirty="0" err="1">
                <a:latin typeface="Palatino Linotype" panose="02040502050505030304" pitchFamily="18" charset="0"/>
              </a:rPr>
              <a:t>l'organizzazione</a:t>
            </a:r>
            <a:r>
              <a:rPr lang="en-US" sz="1700" b="1" dirty="0">
                <a:latin typeface="Palatino Linotype" panose="02040502050505030304" pitchFamily="18" charset="0"/>
              </a:rPr>
              <a:t>, la </a:t>
            </a:r>
            <a:r>
              <a:rPr lang="en-US" sz="1700" b="1" dirty="0" err="1">
                <a:latin typeface="Palatino Linotype" panose="02040502050505030304" pitchFamily="18" charset="0"/>
              </a:rPr>
              <a:t>continuità</a:t>
            </a:r>
            <a:r>
              <a:rPr lang="en-US" sz="1700" b="1" dirty="0">
                <a:latin typeface="Palatino Linotype" panose="02040502050505030304" pitchFamily="18" charset="0"/>
              </a:rPr>
              <a:t> </a:t>
            </a:r>
            <a:r>
              <a:rPr lang="en-US" sz="1700" b="1" dirty="0" err="1">
                <a:latin typeface="Palatino Linotype" panose="02040502050505030304" pitchFamily="18" charset="0"/>
              </a:rPr>
              <a:t>delle</a:t>
            </a:r>
            <a:r>
              <a:rPr lang="en-US" sz="1700" b="1" dirty="0">
                <a:latin typeface="Palatino Linotype" panose="02040502050505030304" pitchFamily="18" charset="0"/>
              </a:rPr>
              <a:t> idee e del </a:t>
            </a:r>
            <a:r>
              <a:rPr lang="en-US" sz="1700" b="1" dirty="0" err="1">
                <a:latin typeface="Palatino Linotype" panose="02040502050505030304" pitchFamily="18" charset="0"/>
              </a:rPr>
              <a:t>metodo</a:t>
            </a:r>
            <a:r>
              <a:rPr lang="en-US" sz="1700" b="1" dirty="0">
                <a:latin typeface="Palatino Linotype" panose="02040502050505030304" pitchFamily="18" charset="0"/>
              </a:rPr>
              <a:t>; con la </a:t>
            </a:r>
            <a:r>
              <a:rPr lang="en-US" sz="1700" b="1" dirty="0" err="1">
                <a:latin typeface="Palatino Linotype" panose="02040502050505030304" pitchFamily="18" charset="0"/>
              </a:rPr>
              <a:t>convinzione</a:t>
            </a:r>
            <a:r>
              <a:rPr lang="en-US" sz="1700" b="1" dirty="0">
                <a:latin typeface="Palatino Linotype" panose="02040502050505030304" pitchFamily="18" charset="0"/>
              </a:rPr>
              <a:t> di </a:t>
            </a:r>
            <a:r>
              <a:rPr lang="en-US" sz="1700" b="1" dirty="0" err="1">
                <a:latin typeface="Palatino Linotype" panose="02040502050505030304" pitchFamily="18" charset="0"/>
              </a:rPr>
              <a:t>essere</a:t>
            </a:r>
            <a:r>
              <a:rPr lang="en-US" sz="1700" b="1" dirty="0">
                <a:latin typeface="Palatino Linotype" panose="02040502050505030304" pitchFamily="18" charset="0"/>
              </a:rPr>
              <a:t> una </a:t>
            </a:r>
            <a:r>
              <a:rPr lang="en-US" sz="1700" b="1" dirty="0" err="1">
                <a:latin typeface="Palatino Linotype" panose="02040502050505030304" pitchFamily="18" charset="0"/>
              </a:rPr>
              <a:t>razza</a:t>
            </a:r>
            <a:r>
              <a:rPr lang="en-US" sz="1700" b="1" dirty="0">
                <a:latin typeface="Palatino Linotype" panose="02040502050505030304" pitchFamily="18" charset="0"/>
              </a:rPr>
              <a:t> </a:t>
            </a:r>
            <a:r>
              <a:rPr lang="en-US" sz="1700" b="1" dirty="0" err="1">
                <a:latin typeface="Palatino Linotype" panose="02040502050505030304" pitchFamily="18" charset="0"/>
              </a:rPr>
              <a:t>superiore</a:t>
            </a:r>
            <a:r>
              <a:rPr lang="en-US" sz="1700" b="1" dirty="0">
                <a:latin typeface="Palatino Linotype" panose="02040502050505030304" pitchFamily="18" charset="0"/>
              </a:rPr>
              <a:t> nata per </a:t>
            </a:r>
            <a:r>
              <a:rPr lang="en-US" sz="1700" b="1" dirty="0" err="1">
                <a:latin typeface="Palatino Linotype" panose="02040502050505030304" pitchFamily="18" charset="0"/>
              </a:rPr>
              <a:t>comandare</a:t>
            </a:r>
            <a:r>
              <a:rPr lang="en-US" sz="1700" b="1" dirty="0">
                <a:latin typeface="Palatino Linotype" panose="02040502050505030304" pitchFamily="18" charset="0"/>
              </a:rPr>
              <a:t>; con </a:t>
            </a:r>
            <a:r>
              <a:rPr lang="en-US" sz="1700" b="1" dirty="0" err="1">
                <a:latin typeface="Palatino Linotype" panose="02040502050505030304" pitchFamily="18" charset="0"/>
              </a:rPr>
              <a:t>l'impiego</a:t>
            </a:r>
            <a:r>
              <a:rPr lang="en-US" sz="1700" b="1" dirty="0">
                <a:latin typeface="Palatino Linotype" panose="02040502050505030304" pitchFamily="18" charset="0"/>
              </a:rPr>
              <a:t> </a:t>
            </a:r>
            <a:r>
              <a:rPr lang="en-US" sz="1700" b="1" dirty="0" err="1">
                <a:latin typeface="Palatino Linotype" panose="02040502050505030304" pitchFamily="18" charset="0"/>
              </a:rPr>
              <a:t>meditato</a:t>
            </a:r>
            <a:r>
              <a:rPr lang="en-US" sz="1700" b="1" dirty="0">
                <a:latin typeface="Palatino Linotype" panose="02040502050505030304" pitchFamily="18" charset="0"/>
              </a:rPr>
              <a:t>, </a:t>
            </a:r>
            <a:r>
              <a:rPr lang="en-US" sz="1700" b="1" dirty="0" err="1">
                <a:latin typeface="Palatino Linotype" panose="02040502050505030304" pitchFamily="18" charset="0"/>
              </a:rPr>
              <a:t>calcolato</a:t>
            </a:r>
            <a:r>
              <a:rPr lang="en-US" sz="1700" b="1" dirty="0">
                <a:latin typeface="Palatino Linotype" panose="02040502050505030304" pitchFamily="18" charset="0"/>
              </a:rPr>
              <a:t>, </a:t>
            </a:r>
            <a:r>
              <a:rPr lang="en-US" sz="1700" b="1" dirty="0" err="1">
                <a:latin typeface="Palatino Linotype" panose="02040502050505030304" pitchFamily="18" charset="0"/>
              </a:rPr>
              <a:t>metodico</a:t>
            </a:r>
            <a:r>
              <a:rPr lang="en-US" sz="1700" b="1" dirty="0">
                <a:latin typeface="Palatino Linotype" panose="02040502050505030304" pitchFamily="18" charset="0"/>
              </a:rPr>
              <a:t> </a:t>
            </a:r>
            <a:r>
              <a:rPr lang="en-US" sz="1700" b="1" dirty="0" err="1">
                <a:latin typeface="Palatino Linotype" panose="02040502050505030304" pitchFamily="18" charset="0"/>
              </a:rPr>
              <a:t>della</a:t>
            </a:r>
            <a:r>
              <a:rPr lang="en-US" sz="1700" b="1" dirty="0">
                <a:latin typeface="Palatino Linotype" panose="02040502050505030304" pitchFamily="18" charset="0"/>
              </a:rPr>
              <a:t> </a:t>
            </a:r>
            <a:r>
              <a:rPr lang="en-US" sz="1700" b="1" dirty="0" err="1">
                <a:latin typeface="Palatino Linotype" panose="02040502050505030304" pitchFamily="18" charset="0"/>
              </a:rPr>
              <a:t>più</a:t>
            </a:r>
            <a:r>
              <a:rPr lang="en-US" sz="1700" b="1" dirty="0">
                <a:latin typeface="Palatino Linotype" panose="02040502050505030304" pitchFamily="18" charset="0"/>
              </a:rPr>
              <a:t> </a:t>
            </a:r>
            <a:r>
              <a:rPr lang="en-US" sz="1700" b="1" dirty="0" err="1">
                <a:latin typeface="Palatino Linotype" panose="02040502050505030304" pitchFamily="18" charset="0"/>
              </a:rPr>
              <a:t>spietata</a:t>
            </a:r>
            <a:r>
              <a:rPr lang="en-US" sz="1700" b="1" dirty="0">
                <a:latin typeface="Palatino Linotype" panose="02040502050505030304" pitchFamily="18" charset="0"/>
              </a:rPr>
              <a:t> </a:t>
            </a:r>
            <a:r>
              <a:rPr lang="en-US" sz="1700" b="1" dirty="0" err="1">
                <a:latin typeface="Palatino Linotype" panose="02040502050505030304" pitchFamily="18" charset="0"/>
              </a:rPr>
              <a:t>crudeltà</a:t>
            </a:r>
            <a:r>
              <a:rPr lang="en-US" sz="1700" b="1" dirty="0">
                <a:latin typeface="Palatino Linotype" panose="02040502050505030304" pitchFamily="18" charset="0"/>
              </a:rPr>
              <a:t>, </a:t>
            </a:r>
            <a:r>
              <a:rPr lang="en-US" sz="1700" b="1" dirty="0" err="1">
                <a:latin typeface="Palatino Linotype" panose="02040502050505030304" pitchFamily="18" charset="0"/>
              </a:rPr>
              <a:t>della</a:t>
            </a:r>
            <a:r>
              <a:rPr lang="en-US" sz="1700" b="1" dirty="0">
                <a:latin typeface="Palatino Linotype" panose="02040502050505030304" pitchFamily="18" charset="0"/>
              </a:rPr>
              <a:t> </a:t>
            </a:r>
            <a:r>
              <a:rPr lang="en-US" sz="1700" b="1" dirty="0" err="1">
                <a:latin typeface="Palatino Linotype" panose="02040502050505030304" pitchFamily="18" charset="0"/>
              </a:rPr>
              <a:t>fredda</a:t>
            </a:r>
            <a:r>
              <a:rPr lang="en-US" sz="1700" b="1" dirty="0">
                <a:latin typeface="Palatino Linotype" panose="02040502050505030304" pitchFamily="18" charset="0"/>
              </a:rPr>
              <a:t> </a:t>
            </a:r>
            <a:r>
              <a:rPr lang="en-US" sz="1700" b="1" dirty="0" err="1">
                <a:latin typeface="Palatino Linotype" panose="02040502050505030304" pitchFamily="18" charset="0"/>
              </a:rPr>
              <a:t>perfidia</a:t>
            </a:r>
            <a:r>
              <a:rPr lang="en-US" sz="1700" b="1" dirty="0">
                <a:latin typeface="Palatino Linotype" panose="02040502050505030304" pitchFamily="18" charset="0"/>
              </a:rPr>
              <a:t>, </a:t>
            </a:r>
            <a:r>
              <a:rPr lang="en-US" sz="1700" b="1" dirty="0" err="1">
                <a:latin typeface="Palatino Linotype" panose="02040502050505030304" pitchFamily="18" charset="0"/>
              </a:rPr>
              <a:t>della</a:t>
            </a:r>
            <a:r>
              <a:rPr lang="en-US" sz="1700" b="1" dirty="0">
                <a:latin typeface="Palatino Linotype" panose="02040502050505030304" pitchFamily="18" charset="0"/>
              </a:rPr>
              <a:t> propaganda </a:t>
            </a:r>
            <a:r>
              <a:rPr lang="en-US" sz="1700" b="1" dirty="0" err="1">
                <a:latin typeface="Palatino Linotype" panose="02040502050505030304" pitchFamily="18" charset="0"/>
              </a:rPr>
              <a:t>più</a:t>
            </a:r>
            <a:r>
              <a:rPr lang="en-US" sz="1700" b="1" dirty="0">
                <a:latin typeface="Palatino Linotype" panose="02040502050505030304" pitchFamily="18" charset="0"/>
              </a:rPr>
              <a:t> </a:t>
            </a:r>
            <a:r>
              <a:rPr lang="en-US" sz="1700" b="1" dirty="0" err="1">
                <a:latin typeface="Palatino Linotype" panose="02040502050505030304" pitchFamily="18" charset="0"/>
              </a:rPr>
              <a:t>ipocrita</a:t>
            </a:r>
            <a:r>
              <a:rPr lang="en-US" sz="1700" b="1" dirty="0">
                <a:latin typeface="Palatino Linotype" panose="02040502050505030304" pitchFamily="18" charset="0"/>
              </a:rPr>
              <a:t>, </a:t>
            </a:r>
            <a:r>
              <a:rPr lang="en-US" sz="1700" b="1" dirty="0" err="1">
                <a:latin typeface="Palatino Linotype" panose="02040502050505030304" pitchFamily="18" charset="0"/>
              </a:rPr>
              <a:t>messe</a:t>
            </a:r>
            <a:r>
              <a:rPr lang="en-US" sz="1700" b="1" dirty="0">
                <a:latin typeface="Palatino Linotype" panose="02040502050505030304" pitchFamily="18" charset="0"/>
              </a:rPr>
              <a:t> in </a:t>
            </a:r>
            <a:r>
              <a:rPr lang="en-US" sz="1700" b="1" dirty="0" err="1">
                <a:latin typeface="Palatino Linotype" panose="02040502050505030304" pitchFamily="18" charset="0"/>
              </a:rPr>
              <a:t>atto</a:t>
            </a:r>
            <a:r>
              <a:rPr lang="en-US" sz="1700" b="1" dirty="0">
                <a:latin typeface="Palatino Linotype" panose="02040502050505030304" pitchFamily="18" charset="0"/>
              </a:rPr>
              <a:t> </a:t>
            </a:r>
            <a:r>
              <a:rPr lang="en-US" sz="1700" b="1" dirty="0" err="1">
                <a:latin typeface="Palatino Linotype" panose="02040502050505030304" pitchFamily="18" charset="0"/>
              </a:rPr>
              <a:t>simultaneamente</a:t>
            </a:r>
            <a:r>
              <a:rPr lang="en-US" sz="1700" b="1" dirty="0">
                <a:latin typeface="Palatino Linotype" panose="02040502050505030304" pitchFamily="18" charset="0"/>
              </a:rPr>
              <a:t> o di volta in volta, con una </a:t>
            </a:r>
            <a:r>
              <a:rPr lang="en-US" sz="1700" b="1" dirty="0" err="1">
                <a:latin typeface="Palatino Linotype" panose="02040502050505030304" pitchFamily="18" charset="0"/>
              </a:rPr>
              <a:t>risolutezza</a:t>
            </a:r>
            <a:r>
              <a:rPr lang="en-US" sz="1700" b="1" dirty="0">
                <a:latin typeface="Palatino Linotype" panose="02040502050505030304" pitchFamily="18" charset="0"/>
              </a:rPr>
              <a:t> </a:t>
            </a:r>
            <a:r>
              <a:rPr lang="en-US" sz="1700" b="1" dirty="0" err="1">
                <a:latin typeface="Palatino Linotype" panose="02040502050505030304" pitchFamily="18" charset="0"/>
              </a:rPr>
              <a:t>incrollabile</a:t>
            </a:r>
            <a:r>
              <a:rPr lang="en-US" sz="1700" b="1" dirty="0">
                <a:latin typeface="Palatino Linotype" panose="02040502050505030304" pitchFamily="18" charset="0"/>
              </a:rPr>
              <a:t> </a:t>
            </a:r>
            <a:r>
              <a:rPr lang="en-US" sz="1700" b="1" dirty="0" err="1">
                <a:latin typeface="Palatino Linotype" panose="02040502050505030304" pitchFamily="18" charset="0"/>
              </a:rPr>
              <a:t>nel</a:t>
            </a:r>
            <a:r>
              <a:rPr lang="en-US" sz="1700" b="1" dirty="0">
                <a:latin typeface="Palatino Linotype" panose="02040502050505030304" pitchFamily="18" charset="0"/>
              </a:rPr>
              <a:t> </a:t>
            </a:r>
            <a:r>
              <a:rPr lang="en-US" sz="1700" b="1" dirty="0" err="1">
                <a:latin typeface="Palatino Linotype" panose="02040502050505030304" pitchFamily="18" charset="0"/>
              </a:rPr>
              <a:t>sacrificare</a:t>
            </a:r>
            <a:r>
              <a:rPr lang="en-US" sz="1700" b="1" dirty="0">
                <a:latin typeface="Palatino Linotype" panose="02040502050505030304" pitchFamily="18" charset="0"/>
              </a:rPr>
              <a:t> sempre </a:t>
            </a:r>
            <a:r>
              <a:rPr lang="en-US" sz="1700" b="1" dirty="0" err="1">
                <a:latin typeface="Palatino Linotype" panose="02040502050505030304" pitchFamily="18" charset="0"/>
              </a:rPr>
              <a:t>tutto</a:t>
            </a:r>
            <a:r>
              <a:rPr lang="en-US" sz="1700" b="1" dirty="0">
                <a:latin typeface="Palatino Linotype" panose="02040502050505030304" pitchFamily="18" charset="0"/>
              </a:rPr>
              <a:t> al </a:t>
            </a:r>
            <a:r>
              <a:rPr lang="en-US" sz="1700" b="1" dirty="0" err="1">
                <a:latin typeface="Palatino Linotype" panose="02040502050505030304" pitchFamily="18" charset="0"/>
              </a:rPr>
              <a:t>prestigio</a:t>
            </a:r>
            <a:r>
              <a:rPr lang="en-US" sz="1700" b="1" dirty="0">
                <a:latin typeface="Palatino Linotype" panose="02040502050505030304" pitchFamily="18" charset="0"/>
              </a:rPr>
              <a:t>, senza </a:t>
            </a:r>
            <a:r>
              <a:rPr lang="en-US" sz="1700" b="1" dirty="0" err="1">
                <a:latin typeface="Palatino Linotype" panose="02040502050505030304" pitchFamily="18" charset="0"/>
              </a:rPr>
              <a:t>essere</a:t>
            </a:r>
            <a:r>
              <a:rPr lang="en-US" sz="1700" b="1" dirty="0">
                <a:latin typeface="Palatino Linotype" panose="02040502050505030304" pitchFamily="18" charset="0"/>
              </a:rPr>
              <a:t> </a:t>
            </a:r>
            <a:r>
              <a:rPr lang="en-US" sz="1700" b="1" dirty="0" err="1">
                <a:latin typeface="Palatino Linotype" panose="02040502050505030304" pitchFamily="18" charset="0"/>
              </a:rPr>
              <a:t>mai</a:t>
            </a:r>
            <a:r>
              <a:rPr lang="en-US" sz="1700" b="1" dirty="0">
                <a:latin typeface="Palatino Linotype" panose="02040502050505030304" pitchFamily="18" charset="0"/>
              </a:rPr>
              <a:t> </a:t>
            </a:r>
            <a:r>
              <a:rPr lang="en-US" sz="1700" b="1" dirty="0" err="1">
                <a:latin typeface="Palatino Linotype" panose="02040502050505030304" pitchFamily="18" charset="0"/>
              </a:rPr>
              <a:t>sensibili</a:t>
            </a:r>
            <a:r>
              <a:rPr lang="en-US" sz="1700" b="1" dirty="0">
                <a:latin typeface="Palatino Linotype" panose="02040502050505030304" pitchFamily="18" charset="0"/>
              </a:rPr>
              <a:t> né al </a:t>
            </a:r>
            <a:r>
              <a:rPr lang="en-US" sz="1700" b="1" dirty="0" err="1">
                <a:latin typeface="Palatino Linotype" panose="02040502050505030304" pitchFamily="18" charset="0"/>
              </a:rPr>
              <a:t>pericolo</a:t>
            </a:r>
            <a:r>
              <a:rPr lang="en-US" sz="1700" b="1" dirty="0">
                <a:latin typeface="Palatino Linotype" panose="02040502050505030304" pitchFamily="18" charset="0"/>
              </a:rPr>
              <a:t> né </a:t>
            </a:r>
            <a:r>
              <a:rPr lang="en-US" sz="1700" b="1" dirty="0" err="1">
                <a:latin typeface="Palatino Linotype" panose="02040502050505030304" pitchFamily="18" charset="0"/>
              </a:rPr>
              <a:t>alla</a:t>
            </a:r>
            <a:r>
              <a:rPr lang="en-US" sz="1700" b="1" dirty="0">
                <a:latin typeface="Palatino Linotype" panose="02040502050505030304" pitchFamily="18" charset="0"/>
              </a:rPr>
              <a:t> pietà né ad </a:t>
            </a:r>
            <a:r>
              <a:rPr lang="en-US" sz="1700" b="1" dirty="0" err="1">
                <a:latin typeface="Palatino Linotype" panose="02040502050505030304" pitchFamily="18" charset="0"/>
              </a:rPr>
              <a:t>alcun</a:t>
            </a:r>
            <a:r>
              <a:rPr lang="en-US" sz="1700" b="1" dirty="0">
                <a:latin typeface="Palatino Linotype" panose="02040502050505030304" pitchFamily="18" charset="0"/>
              </a:rPr>
              <a:t> rispetto </a:t>
            </a:r>
            <a:r>
              <a:rPr lang="en-US" sz="1700" b="1" dirty="0" err="1">
                <a:latin typeface="Palatino Linotype" panose="02040502050505030304" pitchFamily="18" charset="0"/>
              </a:rPr>
              <a:t>umano</a:t>
            </a:r>
            <a:r>
              <a:rPr lang="en-US" sz="1700" b="1" dirty="0">
                <a:latin typeface="Palatino Linotype" panose="02040502050505030304" pitchFamily="18" charset="0"/>
              </a:rPr>
              <a:t>; con </a:t>
            </a:r>
            <a:r>
              <a:rPr lang="en-US" sz="1700" b="1" dirty="0" err="1">
                <a:latin typeface="Palatino Linotype" panose="02040502050505030304" pitchFamily="18" charset="0"/>
              </a:rPr>
              <a:t>l'arte</a:t>
            </a:r>
            <a:r>
              <a:rPr lang="en-US" sz="1700" b="1" dirty="0">
                <a:latin typeface="Palatino Linotype" panose="02040502050505030304" pitchFamily="18" charset="0"/>
              </a:rPr>
              <a:t> di </a:t>
            </a:r>
            <a:r>
              <a:rPr lang="en-US" sz="1700" b="1" dirty="0" err="1">
                <a:latin typeface="Palatino Linotype" panose="02040502050505030304" pitchFamily="18" charset="0"/>
              </a:rPr>
              <a:t>alterare</a:t>
            </a:r>
            <a:r>
              <a:rPr lang="en-US" sz="1700" b="1" dirty="0">
                <a:latin typeface="Palatino Linotype" panose="02040502050505030304" pitchFamily="18" charset="0"/>
              </a:rPr>
              <a:t> </a:t>
            </a:r>
            <a:r>
              <a:rPr lang="en-US" sz="1700" b="1" dirty="0" err="1">
                <a:latin typeface="Palatino Linotype" panose="02040502050505030304" pitchFamily="18" charset="0"/>
              </a:rPr>
              <a:t>nel</a:t>
            </a:r>
            <a:r>
              <a:rPr lang="en-US" sz="1700" b="1" dirty="0">
                <a:latin typeface="Palatino Linotype" panose="02040502050505030304" pitchFamily="18" charset="0"/>
              </a:rPr>
              <a:t> </a:t>
            </a:r>
            <a:r>
              <a:rPr lang="en-US" sz="1700" b="1" dirty="0" err="1">
                <a:latin typeface="Palatino Linotype" panose="02040502050505030304" pitchFamily="18" charset="0"/>
              </a:rPr>
              <a:t>terrore</a:t>
            </a:r>
            <a:r>
              <a:rPr lang="en-US" sz="1700" b="1" dirty="0">
                <a:latin typeface="Palatino Linotype" panose="02040502050505030304" pitchFamily="18" charset="0"/>
              </a:rPr>
              <a:t> </a:t>
            </a:r>
            <a:r>
              <a:rPr lang="en-US" sz="1700" b="1" dirty="0" err="1">
                <a:latin typeface="Palatino Linotype" panose="02040502050505030304" pitchFamily="18" charset="0"/>
              </a:rPr>
              <a:t>l'anima</a:t>
            </a:r>
            <a:r>
              <a:rPr lang="en-US" sz="1700" b="1" dirty="0">
                <a:latin typeface="Palatino Linotype" panose="02040502050505030304" pitchFamily="18" charset="0"/>
              </a:rPr>
              <a:t> </a:t>
            </a:r>
            <a:r>
              <a:rPr lang="en-US" sz="1700" b="1" dirty="0" err="1">
                <a:latin typeface="Palatino Linotype" panose="02040502050505030304" pitchFamily="18" charset="0"/>
              </a:rPr>
              <a:t>stessa</a:t>
            </a:r>
            <a:r>
              <a:rPr lang="en-US" sz="1700" b="1" dirty="0">
                <a:latin typeface="Palatino Linotype" panose="02040502050505030304" pitchFamily="18" charset="0"/>
              </a:rPr>
              <a:t> </a:t>
            </a:r>
            <a:r>
              <a:rPr lang="en-US" sz="1700" b="1" dirty="0" err="1">
                <a:latin typeface="Palatino Linotype" panose="02040502050505030304" pitchFamily="18" charset="0"/>
              </a:rPr>
              <a:t>dei</a:t>
            </a:r>
            <a:r>
              <a:rPr lang="en-US" sz="1700" b="1" dirty="0">
                <a:latin typeface="Palatino Linotype" panose="02040502050505030304" pitchFamily="18" charset="0"/>
              </a:rPr>
              <a:t> </a:t>
            </a:r>
            <a:r>
              <a:rPr lang="en-US" sz="1700" b="1" dirty="0" err="1">
                <a:latin typeface="Palatino Linotype" panose="02040502050505030304" pitchFamily="18" charset="0"/>
              </a:rPr>
              <a:t>loro</a:t>
            </a:r>
            <a:r>
              <a:rPr lang="en-US" sz="1700" b="1" dirty="0">
                <a:latin typeface="Palatino Linotype" panose="02040502050505030304" pitchFamily="18" charset="0"/>
              </a:rPr>
              <a:t> </a:t>
            </a:r>
            <a:r>
              <a:rPr lang="en-US" sz="1700" b="1" dirty="0" err="1">
                <a:latin typeface="Palatino Linotype" panose="02040502050505030304" pitchFamily="18" charset="0"/>
              </a:rPr>
              <a:t>avversari</a:t>
            </a:r>
            <a:r>
              <a:rPr lang="en-US" sz="1700" b="1" dirty="0">
                <a:latin typeface="Palatino Linotype" panose="02040502050505030304" pitchFamily="18" charset="0"/>
              </a:rPr>
              <a:t>, o di </a:t>
            </a:r>
            <a:r>
              <a:rPr lang="en-US" sz="1700" b="1" dirty="0" err="1">
                <a:latin typeface="Palatino Linotype" panose="02040502050505030304" pitchFamily="18" charset="0"/>
              </a:rPr>
              <a:t>addormentarli</a:t>
            </a:r>
            <a:r>
              <a:rPr lang="en-US" sz="1700" b="1" dirty="0">
                <a:latin typeface="Palatino Linotype" panose="02040502050505030304" pitchFamily="18" charset="0"/>
              </a:rPr>
              <a:t> con la </a:t>
            </a:r>
            <a:r>
              <a:rPr lang="en-US" sz="1700" b="1" dirty="0" err="1">
                <a:latin typeface="Palatino Linotype" panose="02040502050505030304" pitchFamily="18" charset="0"/>
              </a:rPr>
              <a:t>speranza</a:t>
            </a:r>
            <a:r>
              <a:rPr lang="en-US" sz="1700" b="1" dirty="0">
                <a:latin typeface="Palatino Linotype" panose="02040502050505030304" pitchFamily="18" charset="0"/>
              </a:rPr>
              <a:t>, prima di </a:t>
            </a:r>
            <a:r>
              <a:rPr lang="en-US" sz="1700" b="1" dirty="0" err="1">
                <a:latin typeface="Palatino Linotype" panose="02040502050505030304" pitchFamily="18" charset="0"/>
              </a:rPr>
              <a:t>asservirli</a:t>
            </a:r>
            <a:r>
              <a:rPr lang="en-US" sz="1700" b="1" dirty="0">
                <a:latin typeface="Palatino Linotype" panose="02040502050505030304" pitchFamily="18" charset="0"/>
              </a:rPr>
              <a:t> con le </a:t>
            </a:r>
            <a:r>
              <a:rPr lang="en-US" sz="1700" b="1" dirty="0" err="1">
                <a:latin typeface="Palatino Linotype" panose="02040502050505030304" pitchFamily="18" charset="0"/>
              </a:rPr>
              <a:t>armi</a:t>
            </a:r>
            <a:r>
              <a:rPr lang="en-US" sz="1700" b="1" dirty="0">
                <a:latin typeface="Palatino Linotype" panose="02040502050505030304" pitchFamily="18" charset="0"/>
              </a:rPr>
              <a:t>; </a:t>
            </a:r>
            <a:r>
              <a:rPr lang="en-US" sz="1700" b="1" dirty="0" err="1">
                <a:latin typeface="Palatino Linotype" panose="02040502050505030304" pitchFamily="18" charset="0"/>
              </a:rPr>
              <a:t>infine</a:t>
            </a:r>
            <a:r>
              <a:rPr lang="en-US" sz="1700" b="1" dirty="0">
                <a:latin typeface="Palatino Linotype" panose="02040502050505030304" pitchFamily="18" charset="0"/>
              </a:rPr>
              <a:t> con la </a:t>
            </a:r>
            <a:r>
              <a:rPr lang="en-US" sz="1700" b="1" dirty="0" err="1">
                <a:latin typeface="Palatino Linotype" panose="02040502050505030304" pitchFamily="18" charset="0"/>
              </a:rPr>
              <a:t>manipolazione</a:t>
            </a:r>
            <a:r>
              <a:rPr lang="en-US" sz="1700" b="1" dirty="0">
                <a:latin typeface="Palatino Linotype" panose="02040502050505030304" pitchFamily="18" charset="0"/>
              </a:rPr>
              <a:t> </a:t>
            </a:r>
            <a:r>
              <a:rPr lang="en-US" sz="1700" b="1" dirty="0" err="1">
                <a:latin typeface="Palatino Linotype" panose="02040502050505030304" pitchFamily="18" charset="0"/>
              </a:rPr>
              <a:t>così</a:t>
            </a:r>
            <a:r>
              <a:rPr lang="en-US" sz="1700" b="1" dirty="0">
                <a:latin typeface="Palatino Linotype" panose="02040502050505030304" pitchFamily="18" charset="0"/>
              </a:rPr>
              <a:t> </a:t>
            </a:r>
            <a:r>
              <a:rPr lang="en-US" sz="1700" b="1" dirty="0" err="1">
                <a:latin typeface="Palatino Linotype" panose="02040502050505030304" pitchFamily="18" charset="0"/>
              </a:rPr>
              <a:t>abile</a:t>
            </a:r>
            <a:r>
              <a:rPr lang="en-US" sz="1700" b="1" dirty="0">
                <a:latin typeface="Palatino Linotype" panose="02040502050505030304" pitchFamily="18" charset="0"/>
              </a:rPr>
              <a:t> </a:t>
            </a:r>
            <a:r>
              <a:rPr lang="en-US" sz="1700" b="1" dirty="0" err="1">
                <a:latin typeface="Palatino Linotype" panose="02040502050505030304" pitchFamily="18" charset="0"/>
              </a:rPr>
              <a:t>della</a:t>
            </a:r>
            <a:r>
              <a:rPr lang="en-US" sz="1700" b="1" dirty="0">
                <a:latin typeface="Palatino Linotype" panose="02040502050505030304" pitchFamily="18" charset="0"/>
              </a:rPr>
              <a:t> </a:t>
            </a:r>
            <a:r>
              <a:rPr lang="en-US" sz="1700" b="1" dirty="0" err="1">
                <a:latin typeface="Palatino Linotype" panose="02040502050505030304" pitchFamily="18" charset="0"/>
              </a:rPr>
              <a:t>menzogna</a:t>
            </a:r>
            <a:r>
              <a:rPr lang="en-US" sz="1700" b="1" dirty="0">
                <a:latin typeface="Palatino Linotype" panose="02040502050505030304" pitchFamily="18" charset="0"/>
              </a:rPr>
              <a:t> </a:t>
            </a:r>
            <a:r>
              <a:rPr lang="en-US" sz="1700" b="1" dirty="0" err="1">
                <a:latin typeface="Palatino Linotype" panose="02040502050505030304" pitchFamily="18" charset="0"/>
              </a:rPr>
              <a:t>più</a:t>
            </a:r>
            <a:r>
              <a:rPr lang="en-US" sz="1700" b="1" dirty="0">
                <a:latin typeface="Palatino Linotype" panose="02040502050505030304" pitchFamily="18" charset="0"/>
              </a:rPr>
              <a:t> </a:t>
            </a:r>
            <a:r>
              <a:rPr lang="en-US" sz="1700" b="1" dirty="0" err="1">
                <a:latin typeface="Palatino Linotype" panose="02040502050505030304" pitchFamily="18" charset="0"/>
              </a:rPr>
              <a:t>grossolana</a:t>
            </a:r>
            <a:r>
              <a:rPr lang="en-US" sz="1700" b="1" dirty="0">
                <a:latin typeface="Palatino Linotype" panose="02040502050505030304" pitchFamily="18" charset="0"/>
              </a:rPr>
              <a:t> da </a:t>
            </a:r>
            <a:r>
              <a:rPr lang="en-US" sz="1700" b="1" dirty="0" err="1">
                <a:latin typeface="Palatino Linotype" panose="02040502050505030304" pitchFamily="18" charset="0"/>
              </a:rPr>
              <a:t>ingannare</a:t>
            </a:r>
            <a:r>
              <a:rPr lang="en-US" sz="1700" b="1" dirty="0">
                <a:latin typeface="Palatino Linotype" panose="02040502050505030304" pitchFamily="18" charset="0"/>
              </a:rPr>
              <a:t> </a:t>
            </a:r>
            <a:r>
              <a:rPr lang="en-US" sz="1700" b="1" dirty="0" err="1">
                <a:latin typeface="Palatino Linotype" panose="02040502050505030304" pitchFamily="18" charset="0"/>
              </a:rPr>
              <a:t>persino</a:t>
            </a:r>
            <a:r>
              <a:rPr lang="en-US" sz="1700" b="1" dirty="0">
                <a:latin typeface="Palatino Linotype" panose="02040502050505030304" pitchFamily="18" charset="0"/>
              </a:rPr>
              <a:t> la </a:t>
            </a:r>
            <a:r>
              <a:rPr lang="en-US" sz="1700" b="1" dirty="0" err="1">
                <a:latin typeface="Palatino Linotype" panose="02040502050505030304" pitchFamily="18" charset="0"/>
              </a:rPr>
              <a:t>posterità</a:t>
            </a:r>
            <a:r>
              <a:rPr lang="en-US" sz="1700" b="1" dirty="0">
                <a:latin typeface="Palatino Linotype" panose="02040502050505030304" pitchFamily="18" charset="0"/>
              </a:rPr>
              <a:t> e da </a:t>
            </a:r>
            <a:r>
              <a:rPr lang="en-US" sz="1700" b="1" dirty="0" err="1">
                <a:latin typeface="Palatino Linotype" panose="02040502050505030304" pitchFamily="18" charset="0"/>
              </a:rPr>
              <a:t>continuare</a:t>
            </a:r>
            <a:r>
              <a:rPr lang="en-US" sz="1700" b="1" dirty="0">
                <a:latin typeface="Palatino Linotype" panose="02040502050505030304" pitchFamily="18" charset="0"/>
              </a:rPr>
              <a:t> ad </a:t>
            </a:r>
            <a:r>
              <a:rPr lang="en-US" sz="1700" b="1" dirty="0" err="1">
                <a:latin typeface="Palatino Linotype" panose="02040502050505030304" pitchFamily="18" charset="0"/>
              </a:rPr>
              <a:t>ingannarci</a:t>
            </a:r>
            <a:r>
              <a:rPr lang="en-US" sz="1700" b="1" dirty="0">
                <a:latin typeface="Palatino Linotype" panose="02040502050505030304" pitchFamily="18" charset="0"/>
              </a:rPr>
              <a:t>»</a:t>
            </a:r>
          </a:p>
        </p:txBody>
      </p:sp>
      <p:pic>
        <p:nvPicPr>
          <p:cNvPr id="9" name="Segnaposto contenuto 8" descr="Immagine che contiene persona, donna&#10;&#10;Descrizione generata automaticamente">
            <a:extLst>
              <a:ext uri="{FF2B5EF4-FFF2-40B4-BE49-F238E27FC236}">
                <a16:creationId xmlns:a16="http://schemas.microsoft.com/office/drawing/2014/main" id="{D3C804E7-A0B0-C34F-9B61-A2953D96F150}"/>
              </a:ext>
            </a:extLst>
          </p:cNvPr>
          <p:cNvPicPr>
            <a:picLocks noGrp="1" noChangeAspect="1"/>
          </p:cNvPicPr>
          <p:nvPr>
            <p:ph sz="half" idx="2"/>
          </p:nvPr>
        </p:nvPicPr>
        <p:blipFill rotWithShape="1">
          <a:blip r:embed="rId2">
            <a:alphaModFix amt="35000"/>
          </a:blip>
          <a:srcRect t="27000" b="28000"/>
          <a:stretch/>
        </p:blipFill>
        <p:spPr>
          <a:xfrm>
            <a:off x="0" y="-1285875"/>
            <a:ext cx="12192000" cy="6829425"/>
          </a:xfrm>
          <a:prstGeom prst="rect">
            <a:avLst/>
          </a:prstGeom>
        </p:spPr>
      </p:pic>
    </p:spTree>
    <p:extLst>
      <p:ext uri="{BB962C8B-B14F-4D97-AF65-F5344CB8AC3E}">
        <p14:creationId xmlns:p14="http://schemas.microsoft.com/office/powerpoint/2010/main" val="102378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 giro&#10;&#10;Descrizione generata automaticamente">
            <a:extLst>
              <a:ext uri="{FF2B5EF4-FFF2-40B4-BE49-F238E27FC236}">
                <a16:creationId xmlns:a16="http://schemas.microsoft.com/office/drawing/2014/main" id="{527820A3-319B-5B4B-9280-96F37881C89B}"/>
              </a:ext>
            </a:extLst>
          </p:cNvPr>
          <p:cNvPicPr>
            <a:picLocks noGrp="1" noChangeAspect="1"/>
          </p:cNvPicPr>
          <p:nvPr>
            <p:ph idx="1"/>
          </p:nvPr>
        </p:nvPicPr>
        <p:blipFill>
          <a:blip r:embed="rId2"/>
          <a:stretch>
            <a:fillRect/>
          </a:stretch>
        </p:blipFill>
        <p:spPr>
          <a:xfrm>
            <a:off x="227539" y="152400"/>
            <a:ext cx="6088596" cy="5571066"/>
          </a:xfrm>
          <a:prstGeom prst="rect">
            <a:avLst/>
          </a:prstGeom>
        </p:spPr>
      </p:pic>
      <p:sp>
        <p:nvSpPr>
          <p:cNvPr id="2" name="CasellaDiTesto 1">
            <a:extLst>
              <a:ext uri="{FF2B5EF4-FFF2-40B4-BE49-F238E27FC236}">
                <a16:creationId xmlns:a16="http://schemas.microsoft.com/office/drawing/2014/main" id="{C1029A55-1008-BC4D-8311-E20C8F0AE17B}"/>
              </a:ext>
            </a:extLst>
          </p:cNvPr>
          <p:cNvSpPr txBox="1"/>
          <p:nvPr/>
        </p:nvSpPr>
        <p:spPr>
          <a:xfrm>
            <a:off x="6597124" y="1147234"/>
            <a:ext cx="5239276" cy="3970318"/>
          </a:xfrm>
          <a:prstGeom prst="rect">
            <a:avLst/>
          </a:prstGeom>
          <a:noFill/>
        </p:spPr>
        <p:txBody>
          <a:bodyPr wrap="square" rtlCol="0">
            <a:spAutoFit/>
          </a:bodyPr>
          <a:lstStyle/>
          <a:p>
            <a:pPr algn="ctr"/>
            <a:r>
              <a:rPr lang="it-IT" sz="2800" dirty="0">
                <a:latin typeface="Palatino Linotype" panose="02040502050505030304" pitchFamily="18" charset="0"/>
              </a:rPr>
              <a:t>Tacito</a:t>
            </a:r>
            <a:r>
              <a:rPr lang="it-IT" sz="2800" i="1" dirty="0">
                <a:latin typeface="Palatino Linotype" panose="02040502050505030304" pitchFamily="18" charset="0"/>
              </a:rPr>
              <a:t>, Storie </a:t>
            </a:r>
            <a:r>
              <a:rPr lang="it-IT" sz="2800" dirty="0">
                <a:latin typeface="Palatino Linotype" panose="02040502050505030304" pitchFamily="18" charset="0"/>
              </a:rPr>
              <a:t>4, 74</a:t>
            </a:r>
          </a:p>
          <a:p>
            <a:endParaRPr lang="it-IT" sz="2800" i="1" dirty="0">
              <a:latin typeface="Palatino Linotype" panose="02040502050505030304" pitchFamily="18" charset="0"/>
            </a:endParaRPr>
          </a:p>
          <a:p>
            <a:pPr algn="ctr"/>
            <a:r>
              <a:rPr lang="it-IT" sz="2800" i="1" dirty="0" err="1">
                <a:latin typeface="Palatino Linotype" panose="02040502050505030304" pitchFamily="18" charset="0"/>
              </a:rPr>
              <a:t>Nam</a:t>
            </a:r>
            <a:r>
              <a:rPr lang="it-IT" sz="2800" i="1" dirty="0">
                <a:latin typeface="Palatino Linotype" panose="02040502050505030304" pitchFamily="18" charset="0"/>
              </a:rPr>
              <a:t> </a:t>
            </a:r>
            <a:r>
              <a:rPr lang="it-IT" sz="2800" i="1" dirty="0" err="1">
                <a:latin typeface="Palatino Linotype" panose="02040502050505030304" pitchFamily="18" charset="0"/>
              </a:rPr>
              <a:t>pulsis</a:t>
            </a:r>
            <a:r>
              <a:rPr lang="it-IT" sz="2800" i="1" dirty="0">
                <a:latin typeface="Palatino Linotype" panose="02040502050505030304" pitchFamily="18" charset="0"/>
              </a:rPr>
              <a:t>, </a:t>
            </a:r>
            <a:r>
              <a:rPr lang="it-IT" sz="2800" i="1" dirty="0" err="1">
                <a:latin typeface="Palatino Linotype" panose="02040502050505030304" pitchFamily="18" charset="0"/>
              </a:rPr>
              <a:t>quod</a:t>
            </a:r>
            <a:r>
              <a:rPr lang="it-IT" sz="2800" i="1" dirty="0">
                <a:latin typeface="Palatino Linotype" panose="02040502050505030304" pitchFamily="18" charset="0"/>
              </a:rPr>
              <a:t> di </a:t>
            </a:r>
            <a:r>
              <a:rPr lang="it-IT" sz="2800" i="1" dirty="0" err="1">
                <a:latin typeface="Palatino Linotype" panose="02040502050505030304" pitchFamily="18" charset="0"/>
              </a:rPr>
              <a:t>prohibeant</a:t>
            </a:r>
            <a:r>
              <a:rPr lang="it-IT" sz="2800" i="1" dirty="0">
                <a:latin typeface="Palatino Linotype" panose="02040502050505030304" pitchFamily="18" charset="0"/>
              </a:rPr>
              <a:t>, </a:t>
            </a:r>
            <a:r>
              <a:rPr lang="it-IT" sz="2800" i="1" dirty="0" err="1">
                <a:latin typeface="Palatino Linotype" panose="02040502050505030304" pitchFamily="18" charset="0"/>
              </a:rPr>
              <a:t>Romanis</a:t>
            </a:r>
            <a:r>
              <a:rPr lang="it-IT" sz="2800" i="1" dirty="0">
                <a:latin typeface="Palatino Linotype" panose="02040502050505030304" pitchFamily="18" charset="0"/>
              </a:rPr>
              <a:t> quid </a:t>
            </a:r>
            <a:r>
              <a:rPr lang="it-IT" sz="2800" i="1" dirty="0" err="1">
                <a:latin typeface="Palatino Linotype" panose="02040502050505030304" pitchFamily="18" charset="0"/>
              </a:rPr>
              <a:t>aliud</a:t>
            </a:r>
            <a:r>
              <a:rPr lang="it-IT" sz="2800" i="1" dirty="0">
                <a:latin typeface="Palatino Linotype" panose="02040502050505030304" pitchFamily="18" charset="0"/>
              </a:rPr>
              <a:t> </a:t>
            </a:r>
            <a:r>
              <a:rPr lang="it-IT" sz="2800" i="1" dirty="0" err="1">
                <a:latin typeface="Palatino Linotype" panose="02040502050505030304" pitchFamily="18" charset="0"/>
              </a:rPr>
              <a:t>quam</a:t>
            </a:r>
            <a:r>
              <a:rPr lang="it-IT" sz="2800" i="1" dirty="0">
                <a:latin typeface="Palatino Linotype" panose="02040502050505030304" pitchFamily="18" charset="0"/>
              </a:rPr>
              <a:t> bella omnium inter se </a:t>
            </a:r>
            <a:r>
              <a:rPr lang="it-IT" sz="2800" i="1" dirty="0" err="1">
                <a:latin typeface="Palatino Linotype" panose="02040502050505030304" pitchFamily="18" charset="0"/>
              </a:rPr>
              <a:t>gentium</a:t>
            </a:r>
            <a:r>
              <a:rPr lang="it-IT" sz="2800" i="1" dirty="0">
                <a:latin typeface="Palatino Linotype" panose="02040502050505030304" pitchFamily="18" charset="0"/>
              </a:rPr>
              <a:t> </a:t>
            </a:r>
            <a:r>
              <a:rPr lang="it-IT" sz="2800" i="1" dirty="0" err="1">
                <a:latin typeface="Palatino Linotype" panose="02040502050505030304" pitchFamily="18" charset="0"/>
              </a:rPr>
              <a:t>existent</a:t>
            </a:r>
            <a:r>
              <a:rPr lang="it-IT" sz="2800" i="1" dirty="0">
                <a:latin typeface="Palatino Linotype" panose="02040502050505030304" pitchFamily="18" charset="0"/>
              </a:rPr>
              <a:t>? </a:t>
            </a:r>
            <a:r>
              <a:rPr lang="it-IT" sz="2800" i="1" dirty="0" err="1">
                <a:latin typeface="Palatino Linotype" panose="02040502050505030304" pitchFamily="18" charset="0"/>
              </a:rPr>
              <a:t>Octingentorum</a:t>
            </a:r>
            <a:r>
              <a:rPr lang="it-IT" sz="2800" i="1" dirty="0">
                <a:latin typeface="Palatino Linotype" panose="02040502050505030304" pitchFamily="18" charset="0"/>
              </a:rPr>
              <a:t> </a:t>
            </a:r>
            <a:r>
              <a:rPr lang="it-IT" sz="2800" i="1" dirty="0" err="1">
                <a:latin typeface="Palatino Linotype" panose="02040502050505030304" pitchFamily="18" charset="0"/>
              </a:rPr>
              <a:t>annorum</a:t>
            </a:r>
            <a:r>
              <a:rPr lang="it-IT" sz="2800" i="1" dirty="0">
                <a:latin typeface="Palatino Linotype" panose="02040502050505030304" pitchFamily="18" charset="0"/>
              </a:rPr>
              <a:t> fortuna </a:t>
            </a:r>
            <a:r>
              <a:rPr lang="it-IT" sz="2800" i="1" dirty="0" err="1">
                <a:latin typeface="Palatino Linotype" panose="02040502050505030304" pitchFamily="18" charset="0"/>
              </a:rPr>
              <a:t>disciplinaque</a:t>
            </a:r>
            <a:r>
              <a:rPr lang="it-IT" sz="2800" i="1" dirty="0">
                <a:latin typeface="Palatino Linotype" panose="02040502050505030304" pitchFamily="18" charset="0"/>
              </a:rPr>
              <a:t> </a:t>
            </a:r>
            <a:r>
              <a:rPr lang="it-IT" sz="2800" i="1" dirty="0" err="1">
                <a:latin typeface="Palatino Linotype" panose="02040502050505030304" pitchFamily="18" charset="0"/>
              </a:rPr>
              <a:t>compages</a:t>
            </a:r>
            <a:r>
              <a:rPr lang="it-IT" sz="2800" i="1" dirty="0">
                <a:latin typeface="Palatino Linotype" panose="02040502050505030304" pitchFamily="18" charset="0"/>
              </a:rPr>
              <a:t> </a:t>
            </a:r>
            <a:r>
              <a:rPr lang="it-IT" sz="2800" i="1" dirty="0" err="1">
                <a:latin typeface="Palatino Linotype" panose="02040502050505030304" pitchFamily="18" charset="0"/>
              </a:rPr>
              <a:t>haec</a:t>
            </a:r>
            <a:r>
              <a:rPr lang="it-IT" sz="2800" i="1" dirty="0">
                <a:latin typeface="Palatino Linotype" panose="02040502050505030304" pitchFamily="18" charset="0"/>
              </a:rPr>
              <a:t> </a:t>
            </a:r>
            <a:r>
              <a:rPr lang="it-IT" sz="2800" i="1" dirty="0" err="1">
                <a:latin typeface="Palatino Linotype" panose="02040502050505030304" pitchFamily="18" charset="0"/>
              </a:rPr>
              <a:t>coaluit</a:t>
            </a:r>
            <a:r>
              <a:rPr lang="it-IT" sz="2800" i="1" dirty="0">
                <a:latin typeface="Palatino Linotype" panose="02040502050505030304" pitchFamily="18" charset="0"/>
              </a:rPr>
              <a:t>, </a:t>
            </a:r>
            <a:r>
              <a:rPr lang="it-IT" sz="2800" i="1" dirty="0" err="1">
                <a:latin typeface="Palatino Linotype" panose="02040502050505030304" pitchFamily="18" charset="0"/>
              </a:rPr>
              <a:t>quae</a:t>
            </a:r>
            <a:r>
              <a:rPr lang="it-IT" sz="2800" i="1" dirty="0">
                <a:latin typeface="Palatino Linotype" panose="02040502050505030304" pitchFamily="18" charset="0"/>
              </a:rPr>
              <a:t> </a:t>
            </a:r>
            <a:r>
              <a:rPr lang="it-IT" sz="2800" i="1" dirty="0" err="1">
                <a:latin typeface="Palatino Linotype" panose="02040502050505030304" pitchFamily="18" charset="0"/>
              </a:rPr>
              <a:t>convelli</a:t>
            </a:r>
            <a:r>
              <a:rPr lang="it-IT" sz="2800" i="1" dirty="0">
                <a:latin typeface="Palatino Linotype" panose="02040502050505030304" pitchFamily="18" charset="0"/>
              </a:rPr>
              <a:t> sine </a:t>
            </a:r>
            <a:r>
              <a:rPr lang="it-IT" sz="2800" i="1" dirty="0" err="1">
                <a:latin typeface="Palatino Linotype" panose="02040502050505030304" pitchFamily="18" charset="0"/>
              </a:rPr>
              <a:t>exitio</a:t>
            </a:r>
            <a:r>
              <a:rPr lang="it-IT" sz="2800" i="1" dirty="0">
                <a:latin typeface="Palatino Linotype" panose="02040502050505030304" pitchFamily="18" charset="0"/>
              </a:rPr>
              <a:t> </a:t>
            </a:r>
            <a:r>
              <a:rPr lang="it-IT" sz="2800" i="1" dirty="0" err="1">
                <a:latin typeface="Palatino Linotype" panose="02040502050505030304" pitchFamily="18" charset="0"/>
              </a:rPr>
              <a:t>convellentium</a:t>
            </a:r>
            <a:r>
              <a:rPr lang="it-IT" sz="2800" i="1" dirty="0">
                <a:latin typeface="Palatino Linotype" panose="02040502050505030304" pitchFamily="18" charset="0"/>
              </a:rPr>
              <a:t> non </a:t>
            </a:r>
            <a:r>
              <a:rPr lang="it-IT" sz="2800" i="1" dirty="0" err="1">
                <a:latin typeface="Palatino Linotype" panose="02040502050505030304" pitchFamily="18" charset="0"/>
              </a:rPr>
              <a:t>potest</a:t>
            </a:r>
            <a:r>
              <a:rPr lang="it-IT" sz="2800" dirty="0">
                <a:latin typeface="Palatino Linotype" panose="02040502050505030304" pitchFamily="18" charset="0"/>
              </a:rPr>
              <a:t>.</a:t>
            </a:r>
            <a:endParaRPr lang="it-IT" sz="2800" dirty="0"/>
          </a:p>
        </p:txBody>
      </p:sp>
      <p:sp>
        <p:nvSpPr>
          <p:cNvPr id="4" name="CasellaDiTesto 3">
            <a:extLst>
              <a:ext uri="{FF2B5EF4-FFF2-40B4-BE49-F238E27FC236}">
                <a16:creationId xmlns:a16="http://schemas.microsoft.com/office/drawing/2014/main" id="{A4EF799A-495A-CF45-8216-4413BA74414C}"/>
              </a:ext>
            </a:extLst>
          </p:cNvPr>
          <p:cNvSpPr txBox="1"/>
          <p:nvPr/>
        </p:nvSpPr>
        <p:spPr>
          <a:xfrm>
            <a:off x="660400" y="5723466"/>
            <a:ext cx="5215467" cy="830997"/>
          </a:xfrm>
          <a:prstGeom prst="rect">
            <a:avLst/>
          </a:prstGeom>
          <a:noFill/>
        </p:spPr>
        <p:txBody>
          <a:bodyPr wrap="square" rtlCol="0">
            <a:spAutoFit/>
          </a:bodyPr>
          <a:lstStyle/>
          <a:p>
            <a:endParaRPr lang="it-IT" sz="1600" b="1" dirty="0">
              <a:solidFill>
                <a:srgbClr val="FFC000"/>
              </a:solidFill>
            </a:endParaRPr>
          </a:p>
          <a:p>
            <a:pPr algn="ctr"/>
            <a:r>
              <a:rPr lang="it-IT" sz="1600" b="1" dirty="0"/>
              <a:t>Taddeo di Bartolo, pianta di Roma 1407, </a:t>
            </a:r>
          </a:p>
          <a:p>
            <a:pPr algn="ctr"/>
            <a:r>
              <a:rPr lang="it-IT" sz="1600" b="1" dirty="0"/>
              <a:t>Palazzo Pubblico di Siena</a:t>
            </a:r>
          </a:p>
        </p:txBody>
      </p:sp>
    </p:spTree>
    <p:extLst>
      <p:ext uri="{BB962C8B-B14F-4D97-AF65-F5344CB8AC3E}">
        <p14:creationId xmlns:p14="http://schemas.microsoft.com/office/powerpoint/2010/main" val="1476727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2CD79D-3700-0443-BC92-423DA575C3AB}"/>
              </a:ext>
            </a:extLst>
          </p:cNvPr>
          <p:cNvSpPr>
            <a:spLocks noGrp="1"/>
          </p:cNvSpPr>
          <p:nvPr>
            <p:ph type="title"/>
          </p:nvPr>
        </p:nvSpPr>
        <p:spPr>
          <a:xfrm>
            <a:off x="646111" y="609600"/>
            <a:ext cx="10841039" cy="1243648"/>
          </a:xfrm>
        </p:spPr>
        <p:txBody>
          <a:bodyPr/>
          <a:lstStyle/>
          <a:p>
            <a:pPr algn="ctr"/>
            <a:r>
              <a:rPr lang="it-IT" sz="2800" b="1" dirty="0">
                <a:effectLst/>
                <a:latin typeface="Palatino Linotype" panose="02040502050505030304" pitchFamily="18" charset="0"/>
                <a:ea typeface="Times New Roman" panose="02020603050405020304" pitchFamily="18" charset="0"/>
              </a:rPr>
              <a:t>Virgilio, </a:t>
            </a:r>
            <a:r>
              <a:rPr lang="it-IT" sz="2800" b="1" i="1" dirty="0">
                <a:latin typeface="Palatino Linotype" panose="02040502050505030304" pitchFamily="18" charset="0"/>
                <a:ea typeface="Times New Roman" panose="02020603050405020304" pitchFamily="18" charset="0"/>
              </a:rPr>
              <a:t>Eneide</a:t>
            </a:r>
            <a:r>
              <a:rPr lang="it-IT" sz="2800" b="1" dirty="0">
                <a:effectLst/>
                <a:latin typeface="Palatino Linotype" panose="02040502050505030304" pitchFamily="18" charset="0"/>
                <a:ea typeface="Times New Roman" panose="02020603050405020304" pitchFamily="18" charset="0"/>
              </a:rPr>
              <a:t> 6, 847-853 </a:t>
            </a:r>
            <a:endParaRPr lang="it-IT" sz="2800" b="1" dirty="0">
              <a:latin typeface="Palatino Linotype" panose="02040502050505030304" pitchFamily="18" charset="0"/>
            </a:endParaRPr>
          </a:p>
        </p:txBody>
      </p:sp>
      <p:sp>
        <p:nvSpPr>
          <p:cNvPr id="3" name="Segnaposto contenuto 2">
            <a:extLst>
              <a:ext uri="{FF2B5EF4-FFF2-40B4-BE49-F238E27FC236}">
                <a16:creationId xmlns:a16="http://schemas.microsoft.com/office/drawing/2014/main" id="{5CFBA033-B556-EE49-A2F4-742D1A70005E}"/>
              </a:ext>
            </a:extLst>
          </p:cNvPr>
          <p:cNvSpPr>
            <a:spLocks noGrp="1"/>
          </p:cNvSpPr>
          <p:nvPr>
            <p:ph idx="1"/>
          </p:nvPr>
        </p:nvSpPr>
        <p:spPr>
          <a:xfrm>
            <a:off x="0" y="1853248"/>
            <a:ext cx="11944350" cy="4395152"/>
          </a:xfrm>
        </p:spPr>
        <p:txBody>
          <a:bodyPr>
            <a:noAutofit/>
          </a:bodyPr>
          <a:lstStyle/>
          <a:p>
            <a:pPr marL="0" indent="0" algn="ctr">
              <a:spcBef>
                <a:spcPts val="0"/>
              </a:spcBef>
              <a:buNone/>
            </a:pPr>
            <a:r>
              <a:rPr lang="it-IT" sz="2800" b="1" dirty="0">
                <a:solidFill>
                  <a:srgbClr val="FFC000"/>
                </a:solidFill>
                <a:effectLst/>
                <a:latin typeface="Palatino Linotype" panose="02040502050505030304" pitchFamily="18" charset="0"/>
                <a:ea typeface="Times New Roman" panose="02020603050405020304" pitchFamily="18" charset="0"/>
              </a:rPr>
              <a:t>«Con maggior arte, altri al bronzo </a:t>
            </a:r>
            <a:r>
              <a:rPr lang="it-IT" sz="2800" b="1" dirty="0" err="1">
                <a:solidFill>
                  <a:srgbClr val="FFC000"/>
                </a:solidFill>
                <a:effectLst/>
                <a:latin typeface="Palatino Linotype" panose="02040502050505030304" pitchFamily="18" charset="0"/>
                <a:ea typeface="Times New Roman" panose="02020603050405020304" pitchFamily="18" charset="0"/>
              </a:rPr>
              <a:t>daran</a:t>
            </a:r>
            <a:r>
              <a:rPr lang="it-IT" sz="2800" b="1" dirty="0">
                <a:solidFill>
                  <a:srgbClr val="FFC000"/>
                </a:solidFill>
                <a:effectLst/>
                <a:latin typeface="Palatino Linotype" panose="02040502050505030304" pitchFamily="18" charset="0"/>
                <a:ea typeface="Times New Roman" panose="02020603050405020304" pitchFamily="18" charset="0"/>
              </a:rPr>
              <a:t> forme e quasi respiro,</a:t>
            </a:r>
          </a:p>
          <a:p>
            <a:pPr marL="0" indent="0" algn="ctr">
              <a:spcBef>
                <a:spcPts val="0"/>
              </a:spcBef>
              <a:buNone/>
            </a:pPr>
            <a:r>
              <a:rPr lang="it-IT" sz="2800" b="1" dirty="0">
                <a:solidFill>
                  <a:srgbClr val="FFC000"/>
                </a:solidFill>
                <a:effectLst/>
                <a:latin typeface="Palatino Linotype" panose="02040502050505030304" pitchFamily="18" charset="0"/>
                <a:ea typeface="Times New Roman" panose="02020603050405020304" pitchFamily="18" charset="0"/>
              </a:rPr>
              <a:t>sì lo concedo, e dal marmo trarranno dei volti viventi;</a:t>
            </a:r>
          </a:p>
          <a:p>
            <a:pPr marL="0" indent="0" algn="ctr">
              <a:spcBef>
                <a:spcPts val="0"/>
              </a:spcBef>
              <a:buNone/>
            </a:pPr>
            <a:r>
              <a:rPr lang="it-IT" sz="2800" b="1" dirty="0">
                <a:solidFill>
                  <a:srgbClr val="FFC000"/>
                </a:solidFill>
                <a:effectLst/>
                <a:latin typeface="Palatino Linotype" panose="02040502050505030304" pitchFamily="18" charset="0"/>
                <a:ea typeface="Times New Roman" panose="02020603050405020304" pitchFamily="18" charset="0"/>
              </a:rPr>
              <a:t>e </a:t>
            </a:r>
            <a:r>
              <a:rPr lang="it-IT" sz="2800" b="1" dirty="0" err="1">
                <a:solidFill>
                  <a:srgbClr val="FFC000"/>
                </a:solidFill>
                <a:effectLst/>
                <a:latin typeface="Palatino Linotype" panose="02040502050505030304" pitchFamily="18" charset="0"/>
                <a:ea typeface="Times New Roman" panose="02020603050405020304" pitchFamily="18" charset="0"/>
              </a:rPr>
              <a:t>sapran</a:t>
            </a:r>
            <a:r>
              <a:rPr lang="it-IT" sz="2800" b="1" dirty="0">
                <a:solidFill>
                  <a:srgbClr val="FFC000"/>
                </a:solidFill>
                <a:effectLst/>
                <a:latin typeface="Palatino Linotype" panose="02040502050505030304" pitchFamily="18" charset="0"/>
                <a:ea typeface="Times New Roman" panose="02020603050405020304" pitchFamily="18" charset="0"/>
              </a:rPr>
              <a:t> meglio difendere le cause e tracciare al compasso</a:t>
            </a:r>
          </a:p>
          <a:p>
            <a:pPr marL="0" indent="0" algn="ctr">
              <a:spcBef>
                <a:spcPts val="0"/>
              </a:spcBef>
              <a:buNone/>
            </a:pPr>
            <a:r>
              <a:rPr lang="it-IT" sz="2800" b="1" dirty="0">
                <a:solidFill>
                  <a:srgbClr val="FFC000"/>
                </a:solidFill>
                <a:effectLst/>
                <a:latin typeface="Palatino Linotype" panose="02040502050505030304" pitchFamily="18" charset="0"/>
                <a:ea typeface="Times New Roman" panose="02020603050405020304" pitchFamily="18" charset="0"/>
              </a:rPr>
              <a:t>gli itinerari del cielo, e predire le stelle che sorgono;</a:t>
            </a:r>
          </a:p>
          <a:p>
            <a:pPr marL="0" indent="0" algn="ctr">
              <a:spcBef>
                <a:spcPts val="0"/>
              </a:spcBef>
              <a:buNone/>
            </a:pPr>
            <a:r>
              <a:rPr lang="it-IT" sz="2800" b="1" dirty="0">
                <a:solidFill>
                  <a:srgbClr val="FFC000"/>
                </a:solidFill>
                <a:effectLst/>
                <a:latin typeface="Palatino Linotype" panose="02040502050505030304" pitchFamily="18" charset="0"/>
                <a:ea typeface="Times New Roman" panose="02020603050405020304" pitchFamily="18" charset="0"/>
              </a:rPr>
              <a:t>tu col dominio ricorda, Romano, di reggere i popoli</a:t>
            </a:r>
          </a:p>
          <a:p>
            <a:pPr marL="114300" indent="0" algn="ctr">
              <a:spcBef>
                <a:spcPts val="0"/>
              </a:spcBef>
              <a:spcAft>
                <a:spcPts val="0"/>
              </a:spcAft>
              <a:buNone/>
            </a:pPr>
            <a:r>
              <a:rPr lang="it-IT" sz="2800" b="1" dirty="0">
                <a:solidFill>
                  <a:srgbClr val="FFC000"/>
                </a:solidFill>
                <a:effectLst/>
                <a:latin typeface="Palatino Linotype" panose="02040502050505030304" pitchFamily="18" charset="0"/>
                <a:ea typeface="Times New Roman" panose="02020603050405020304" pitchFamily="18" charset="0"/>
                <a:cs typeface="Times New Roman" panose="02020603050405020304" pitchFamily="18" charset="0"/>
              </a:rPr>
              <a:t>- queste </a:t>
            </a:r>
            <a:r>
              <a:rPr lang="it-IT" sz="2800" b="1" dirty="0" err="1">
                <a:solidFill>
                  <a:srgbClr val="FFC000"/>
                </a:solidFill>
                <a:effectLst/>
                <a:latin typeface="Palatino Linotype" panose="02040502050505030304" pitchFamily="18" charset="0"/>
                <a:ea typeface="Times New Roman" panose="02020603050405020304" pitchFamily="18" charset="0"/>
                <a:cs typeface="Times New Roman" panose="02020603050405020304" pitchFamily="18" charset="0"/>
              </a:rPr>
              <a:t>saran</a:t>
            </a:r>
            <a:r>
              <a:rPr lang="it-IT" sz="2800" b="1" dirty="0">
                <a:solidFill>
                  <a:srgbClr val="FFC000"/>
                </a:solidFill>
                <a:effectLst/>
                <a:latin typeface="Palatino Linotype" panose="02040502050505030304" pitchFamily="18" charset="0"/>
                <a:ea typeface="Times New Roman" panose="02020603050405020304" pitchFamily="18" charset="0"/>
                <a:cs typeface="Times New Roman" panose="02020603050405020304" pitchFamily="18" charset="0"/>
              </a:rPr>
              <a:t> le tue arti - e di imporre una norma alla pace,</a:t>
            </a:r>
          </a:p>
          <a:p>
            <a:pPr marL="0" indent="0" algn="ctr">
              <a:spcBef>
                <a:spcPts val="0"/>
              </a:spcBef>
              <a:buNone/>
            </a:pPr>
            <a:r>
              <a:rPr lang="it-IT" sz="2800" b="1" dirty="0">
                <a:solidFill>
                  <a:srgbClr val="FFC000"/>
                </a:solidFill>
                <a:effectLst/>
                <a:latin typeface="Palatino Linotype" panose="02040502050505030304" pitchFamily="18" charset="0"/>
                <a:ea typeface="Times New Roman" panose="02020603050405020304" pitchFamily="18" charset="0"/>
              </a:rPr>
              <a:t>ai sottomessi usare clemenza e schiacciare i superbi»</a:t>
            </a:r>
            <a:r>
              <a:rPr lang="it-IT" sz="2800" b="1" dirty="0">
                <a:solidFill>
                  <a:srgbClr val="FFC000"/>
                </a:solidFill>
                <a:effectLst/>
                <a:latin typeface="Palatino Linotype" panose="02040502050505030304" pitchFamily="18" charset="0"/>
              </a:rPr>
              <a:t> </a:t>
            </a:r>
            <a:endParaRPr lang="it-IT" sz="2800" b="1" dirty="0">
              <a:solidFill>
                <a:srgbClr val="FFC000"/>
              </a:solidFill>
              <a:latin typeface="Palatino Linotype" panose="02040502050505030304" pitchFamily="18" charset="0"/>
            </a:endParaRPr>
          </a:p>
        </p:txBody>
      </p:sp>
    </p:spTree>
    <p:extLst>
      <p:ext uri="{BB962C8B-B14F-4D97-AF65-F5344CB8AC3E}">
        <p14:creationId xmlns:p14="http://schemas.microsoft.com/office/powerpoint/2010/main" val="3405572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367C4F-55B6-B346-981B-A77F84935CE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755BC8F-C43C-2D44-9D93-3CEC45DE3D24}"/>
              </a:ext>
            </a:extLst>
          </p:cNvPr>
          <p:cNvSpPr>
            <a:spLocks noGrp="1"/>
          </p:cNvSpPr>
          <p:nvPr>
            <p:ph idx="1"/>
          </p:nvPr>
        </p:nvSpPr>
        <p:spPr/>
        <p:txBody>
          <a:bodyPr/>
          <a:lstStyle/>
          <a:p>
            <a:pPr marL="0" indent="0">
              <a:buNone/>
            </a:pPr>
            <a:r>
              <a:rPr lang="sq-AL" sz="1800" u="sng" dirty="0">
                <a:solidFill>
                  <a:srgbClr val="0563C1"/>
                </a:solidFill>
                <a:effectLst/>
                <a:latin typeface="Times New Roman" panose="02020603050405020304" pitchFamily="18" charset="0"/>
                <a:ea typeface="Times New Roman" panose="02020603050405020304" pitchFamily="18" charset="0"/>
                <a:hlinkClick r:id="rId2"/>
              </a:rPr>
              <a:t>https://www.youtube.com/watch?v=sschKErfmFU</a:t>
            </a:r>
            <a:endParaRPr lang="it-IT" sz="1800" dirty="0">
              <a:effectLst/>
              <a:latin typeface="Times New Roman" panose="02020603050405020304" pitchFamily="18" charset="0"/>
              <a:ea typeface="Times New Roman" panose="02020603050405020304" pitchFamily="18" charset="0"/>
            </a:endParaRPr>
          </a:p>
          <a:p>
            <a:pPr marL="0" indent="0">
              <a:buNone/>
            </a:pPr>
            <a:endParaRPr lang="it-IT" dirty="0"/>
          </a:p>
        </p:txBody>
      </p:sp>
    </p:spTree>
    <p:extLst>
      <p:ext uri="{BB962C8B-B14F-4D97-AF65-F5344CB8AC3E}">
        <p14:creationId xmlns:p14="http://schemas.microsoft.com/office/powerpoint/2010/main" val="2939877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Segnaposto contenuto 4" descr="Immagine che contiene strada, cielo, aria aperta, edificio&#10;&#10;Descrizione generata automaticamente">
            <a:extLst>
              <a:ext uri="{FF2B5EF4-FFF2-40B4-BE49-F238E27FC236}">
                <a16:creationId xmlns:a16="http://schemas.microsoft.com/office/drawing/2014/main" id="{6495E9EF-C2DA-7E47-962E-15D2296508F2}"/>
              </a:ext>
            </a:extLst>
          </p:cNvPr>
          <p:cNvPicPr>
            <a:picLocks noGrp="1" noChangeAspect="1"/>
          </p:cNvPicPr>
          <p:nvPr>
            <p:ph idx="1"/>
          </p:nvPr>
        </p:nvPicPr>
        <p:blipFill rotWithShape="1">
          <a:blip r:embed="rId7"/>
          <a:srcRect/>
          <a:stretch/>
        </p:blipFill>
        <p:spPr>
          <a:xfrm>
            <a:off x="20" y="10"/>
            <a:ext cx="12191980" cy="6857990"/>
          </a:xfrm>
          <a:prstGeom prst="rect">
            <a:avLst/>
          </a:prstGeom>
        </p:spPr>
      </p:pic>
    </p:spTree>
    <p:extLst>
      <p:ext uri="{BB962C8B-B14F-4D97-AF65-F5344CB8AC3E}">
        <p14:creationId xmlns:p14="http://schemas.microsoft.com/office/powerpoint/2010/main" val="1458503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B4B919-CEFF-0647-96BA-29B611CC8952}"/>
              </a:ext>
            </a:extLst>
          </p:cNvPr>
          <p:cNvSpPr>
            <a:spLocks noGrp="1"/>
          </p:cNvSpPr>
          <p:nvPr>
            <p:ph type="title"/>
          </p:nvPr>
        </p:nvSpPr>
        <p:spPr>
          <a:xfrm>
            <a:off x="542924" y="-657224"/>
            <a:ext cx="11115676" cy="6988828"/>
          </a:xfrm>
        </p:spPr>
        <p:txBody>
          <a:bodyPr/>
          <a:lstStyle/>
          <a:p>
            <a:pPr algn="ctr">
              <a:lnSpc>
                <a:spcPct val="115000"/>
              </a:lnSpc>
              <a:tabLst>
                <a:tab pos="962025" algn="l"/>
              </a:tabLst>
            </a:pPr>
            <a:br>
              <a:rPr lang="it-IT" sz="2800" b="1" dirty="0">
                <a:solidFill>
                  <a:srgbClr val="FFC000"/>
                </a:solidFill>
                <a:effectLst/>
                <a:latin typeface="Palatino Linotype" panose="02040502050505030304" pitchFamily="18" charset="0"/>
                <a:ea typeface="Calibri" panose="020F0502020204030204" pitchFamily="34" charset="0"/>
              </a:rPr>
            </a:br>
            <a:br>
              <a:rPr lang="it-IT" sz="2800" b="1" dirty="0">
                <a:solidFill>
                  <a:srgbClr val="FFC000"/>
                </a:solidFill>
                <a:effectLst/>
                <a:latin typeface="Palatino Linotype" panose="02040502050505030304" pitchFamily="18" charset="0"/>
                <a:ea typeface="Calibri" panose="020F0502020204030204" pitchFamily="34" charset="0"/>
              </a:rPr>
            </a:br>
            <a:br>
              <a:rPr lang="it-IT" sz="2800" b="1" dirty="0">
                <a:solidFill>
                  <a:srgbClr val="FFC000"/>
                </a:solidFill>
                <a:effectLst/>
                <a:latin typeface="Palatino Linotype" panose="02040502050505030304" pitchFamily="18" charset="0"/>
                <a:ea typeface="Calibri" panose="020F0502020204030204" pitchFamily="34" charset="0"/>
              </a:rPr>
            </a:br>
            <a:r>
              <a:rPr lang="it-IT" sz="2800" b="1" dirty="0">
                <a:solidFill>
                  <a:schemeClr val="tx1"/>
                </a:solidFill>
                <a:effectLst/>
                <a:latin typeface="Palatino Linotype" panose="02040502050505030304" pitchFamily="18" charset="0"/>
                <a:ea typeface="Times New Roman" panose="02020603050405020304" pitchFamily="18" charset="0"/>
                <a:cs typeface="Palatino Linotype" panose="02040502050505030304" pitchFamily="18" charset="0"/>
              </a:rPr>
              <a:t>Plutarco, </a:t>
            </a:r>
            <a:r>
              <a:rPr lang="it-IT" sz="2800" b="1" i="1" dirty="0">
                <a:solidFill>
                  <a:schemeClr val="tx1"/>
                </a:solidFill>
                <a:effectLst/>
                <a:latin typeface="Palatino Linotype" panose="02040502050505030304" pitchFamily="18" charset="0"/>
                <a:ea typeface="Times New Roman" panose="02020603050405020304" pitchFamily="18" charset="0"/>
                <a:cs typeface="Palatino Linotype" panose="02040502050505030304" pitchFamily="18" charset="0"/>
              </a:rPr>
              <a:t>Vita di Romolo</a:t>
            </a:r>
            <a:r>
              <a:rPr lang="it-IT" sz="2800" b="1" dirty="0">
                <a:solidFill>
                  <a:schemeClr val="tx1"/>
                </a:solidFill>
                <a:effectLst/>
                <a:latin typeface="Palatino Linotype" panose="02040502050505030304" pitchFamily="18" charset="0"/>
                <a:ea typeface="Times New Roman" panose="02020603050405020304" pitchFamily="18" charset="0"/>
                <a:cs typeface="Palatino Linotype" panose="02040502050505030304" pitchFamily="18" charset="0"/>
              </a:rPr>
              <a:t> 9, 3</a:t>
            </a:r>
            <a:br>
              <a:rPr lang="it-IT" sz="2800" b="1" dirty="0">
                <a:solidFill>
                  <a:schemeClr val="tx1"/>
                </a:solidFill>
                <a:effectLst/>
                <a:latin typeface="Palatino Linotype" panose="02040502050505030304" pitchFamily="18" charset="0"/>
                <a:ea typeface="Times New Roman" panose="02020603050405020304" pitchFamily="18" charset="0"/>
                <a:cs typeface="Palatino Linotype" panose="02040502050505030304" pitchFamily="18" charset="0"/>
              </a:rPr>
            </a:br>
            <a:br>
              <a:rPr lang="it-IT" sz="2400" dirty="0">
                <a:solidFill>
                  <a:srgbClr val="FFC000"/>
                </a:solidFill>
                <a:effectLst/>
                <a:latin typeface="Palatino Linotype" panose="02040502050505030304" pitchFamily="18" charset="0"/>
                <a:ea typeface="Times New Roman" panose="02020603050405020304" pitchFamily="18" charset="0"/>
              </a:rPr>
            </a:br>
            <a:r>
              <a:rPr lang="it-IT" sz="2400" b="1" dirty="0">
                <a:solidFill>
                  <a:srgbClr val="FFC000"/>
                </a:solidFill>
                <a:effectLst/>
                <a:latin typeface="Palatino Linotype" panose="02040502050505030304" pitchFamily="18" charset="0"/>
                <a:ea typeface="Times New Roman" panose="02020603050405020304" pitchFamily="18" charset="0"/>
                <a:cs typeface="Palatino Linotype" panose="02040502050505030304" pitchFamily="18" charset="0"/>
              </a:rPr>
              <a:t>Appena fu realizzata la prima fondazione della città, istituirono un luogo sacro come asilo per i ribelli, e lo intitolarono al dio Asilo: vi accoglievano tutti (</a:t>
            </a:r>
            <a:r>
              <a:rPr lang="it-IT" sz="2400" b="1" i="1" strike="noStrike" dirty="0">
                <a:solidFill>
                  <a:srgbClr val="FFC000"/>
                </a:solidFill>
                <a:effectLst/>
                <a:latin typeface="Palatino Linotype" panose="02040502050505030304" pitchFamily="18" charset="0"/>
                <a:ea typeface="Arial Unicode MS" panose="020B0604020202020204" pitchFamily="34" charset="-128"/>
                <a:cs typeface="Georgia" panose="02040502050405020303" pitchFamily="18" charset="0"/>
                <a:hlinkClick r:id="rId2">
                  <a:extLst>
                    <a:ext uri="{A12FA001-AC4F-418D-AE19-62706E023703}">
                      <ahyp:hlinkClr xmlns:ahyp="http://schemas.microsoft.com/office/drawing/2018/hyperlinkcolor" val="tx"/>
                    </a:ext>
                  </a:extLst>
                </a:hlinkClick>
              </a:rPr>
              <a:t>ἐ</a:t>
            </a:r>
            <a:r>
              <a:rPr lang="it-IT" sz="2400" b="1" i="1" strike="noStrike" dirty="0">
                <a:solidFill>
                  <a:srgbClr val="FFC000"/>
                </a:solidFill>
                <a:effectLst/>
                <a:latin typeface="Palatino Linotype" panose="02040502050505030304" pitchFamily="18" charset="0"/>
                <a:ea typeface="Arial Unicode MS" panose="020B0604020202020204" pitchFamily="34" charset="-128"/>
                <a:cs typeface="Palatino Linotype" panose="02040502050505030304" pitchFamily="18" charset="0"/>
                <a:hlinkClick r:id="rId2">
                  <a:extLst>
                    <a:ext uri="{A12FA001-AC4F-418D-AE19-62706E023703}">
                      <ahyp:hlinkClr xmlns:ahyp="http://schemas.microsoft.com/office/drawing/2018/hyperlinkcolor" val="tx"/>
                    </a:ext>
                  </a:extLst>
                </a:hlinkClick>
              </a:rPr>
              <a:t>δέχοντο</a:t>
            </a:r>
            <a:r>
              <a:rPr lang="it-IT" sz="2400" b="1" i="1" dirty="0">
                <a:solidFill>
                  <a:srgbClr val="FFC000"/>
                </a:solidFill>
                <a:effectLst/>
                <a:latin typeface="Palatino Linotype" panose="02040502050505030304" pitchFamily="18" charset="0"/>
                <a:ea typeface="Arial Unicode MS" panose="020B0604020202020204" pitchFamily="34" charset="-128"/>
                <a:cs typeface="Palatino Linotype" panose="02040502050505030304" pitchFamily="18" charset="0"/>
              </a:rPr>
              <a:t> </a:t>
            </a:r>
            <a:r>
              <a:rPr lang="it-IT" sz="2400" b="1" i="1" strike="noStrike" dirty="0">
                <a:solidFill>
                  <a:srgbClr val="FFC000"/>
                </a:solidFill>
                <a:effectLst/>
                <a:latin typeface="Palatino Linotype" panose="02040502050505030304" pitchFamily="18" charset="0"/>
                <a:ea typeface="Arial Unicode MS" panose="020B0604020202020204" pitchFamily="34" charset="-128"/>
                <a:cs typeface="Palatino Linotype" panose="02040502050505030304" pitchFamily="18" charset="0"/>
                <a:hlinkClick r:id="rId3">
                  <a:extLst>
                    <a:ext uri="{A12FA001-AC4F-418D-AE19-62706E023703}">
                      <ahyp:hlinkClr xmlns:ahyp="http://schemas.microsoft.com/office/drawing/2018/hyperlinkcolor" val="tx"/>
                    </a:ext>
                  </a:extLst>
                </a:hlinkClick>
              </a:rPr>
              <a:t>πάντας</a:t>
            </a:r>
            <a:r>
              <a:rPr lang="it-IT" sz="2400" b="1" dirty="0">
                <a:solidFill>
                  <a:srgbClr val="FFC000"/>
                </a:solidFill>
                <a:effectLst/>
                <a:latin typeface="Palatino Linotype" panose="02040502050505030304" pitchFamily="18" charset="0"/>
                <a:ea typeface="Times New Roman" panose="02020603050405020304" pitchFamily="18" charset="0"/>
                <a:cs typeface="Palatino Linotype" panose="02040502050505030304" pitchFamily="18" charset="0"/>
              </a:rPr>
              <a:t>), non restituendo lo schiavo ai padroni, né il plebeo ai creditori, né l’omicida ai magistrati; affermavano anzi che per un responso dell’oracolo di Delfi potevano garantire a tutti il diritto di asilo (</a:t>
            </a:r>
            <a:r>
              <a:rPr lang="it-IT" sz="2400" b="1" i="1" strike="noStrike" dirty="0">
                <a:solidFill>
                  <a:srgbClr val="FFC000"/>
                </a:solidFill>
                <a:effectLst/>
                <a:latin typeface="Palatino Linotype" panose="02040502050505030304" pitchFamily="18" charset="0"/>
                <a:ea typeface="Arial Unicode MS" panose="020B0604020202020204" pitchFamily="34" charset="-128"/>
                <a:cs typeface="Palatino Linotype" panose="02040502050505030304" pitchFamily="18" charset="0"/>
                <a:hlinkClick r:id="rId4">
                  <a:extLst>
                    <a:ext uri="{A12FA001-AC4F-418D-AE19-62706E023703}">
                      <ahyp:hlinkClr xmlns:ahyp="http://schemas.microsoft.com/office/drawing/2018/hyperlinkcolor" val="tx"/>
                    </a:ext>
                  </a:extLst>
                </a:hlinkClick>
              </a:rPr>
              <a:t>τ</a:t>
            </a:r>
            <a:r>
              <a:rPr lang="it-IT" sz="2400" b="1" i="1" strike="noStrike" dirty="0">
                <a:solidFill>
                  <a:srgbClr val="FFC000"/>
                </a:solidFill>
                <a:effectLst/>
                <a:latin typeface="Palatino Linotype" panose="02040502050505030304" pitchFamily="18" charset="0"/>
                <a:ea typeface="Arial Unicode MS" panose="020B0604020202020204" pitchFamily="34" charset="-128"/>
                <a:cs typeface="Georgia" panose="02040502050405020303" pitchFamily="18" charset="0"/>
                <a:hlinkClick r:id="rId4">
                  <a:extLst>
                    <a:ext uri="{A12FA001-AC4F-418D-AE19-62706E023703}">
                      <ahyp:hlinkClr xmlns:ahyp="http://schemas.microsoft.com/office/drawing/2018/hyperlinkcolor" val="tx"/>
                    </a:ext>
                  </a:extLst>
                </a:hlinkClick>
              </a:rPr>
              <a:t>ὴ</a:t>
            </a:r>
            <a:r>
              <a:rPr lang="it-IT" sz="2400" b="1" i="1" strike="noStrike" dirty="0">
                <a:solidFill>
                  <a:srgbClr val="FFC000"/>
                </a:solidFill>
                <a:effectLst/>
                <a:latin typeface="Palatino Linotype" panose="02040502050505030304" pitchFamily="18" charset="0"/>
                <a:ea typeface="Arial Unicode MS" panose="020B0604020202020204" pitchFamily="34" charset="-128"/>
                <a:cs typeface="Palatino Linotype" panose="02040502050505030304" pitchFamily="18" charset="0"/>
                <a:hlinkClick r:id="rId4">
                  <a:extLst>
                    <a:ext uri="{A12FA001-AC4F-418D-AE19-62706E023703}">
                      <ahyp:hlinkClr xmlns:ahyp="http://schemas.microsoft.com/office/drawing/2018/hyperlinkcolor" val="tx"/>
                    </a:ext>
                  </a:extLst>
                </a:hlinkClick>
              </a:rPr>
              <a:t>ν</a:t>
            </a:r>
            <a:r>
              <a:rPr lang="it-IT" sz="2400" b="1" i="1" dirty="0">
                <a:solidFill>
                  <a:srgbClr val="FFC000"/>
                </a:solidFill>
                <a:effectLst/>
                <a:latin typeface="Palatino Linotype" panose="02040502050505030304" pitchFamily="18" charset="0"/>
                <a:ea typeface="Arial Unicode MS" panose="020B0604020202020204" pitchFamily="34" charset="-128"/>
                <a:cs typeface="Palatino Linotype" panose="02040502050505030304" pitchFamily="18" charset="0"/>
              </a:rPr>
              <a:t> </a:t>
            </a:r>
            <a:r>
              <a:rPr lang="it-IT" sz="2400" b="1" i="1" strike="noStrike" dirty="0">
                <a:solidFill>
                  <a:srgbClr val="FFC000"/>
                </a:solidFill>
                <a:effectLst/>
                <a:latin typeface="Palatino Linotype" panose="02040502050505030304" pitchFamily="18" charset="0"/>
                <a:ea typeface="Arial Unicode MS" panose="020B0604020202020204" pitchFamily="34" charset="-128"/>
                <a:cs typeface="Georgia" panose="02040502050405020303" pitchFamily="18" charset="0"/>
                <a:hlinkClick r:id="rId5">
                  <a:extLst>
                    <a:ext uri="{A12FA001-AC4F-418D-AE19-62706E023703}">
                      <ahyp:hlinkClr xmlns:ahyp="http://schemas.microsoft.com/office/drawing/2018/hyperlinkcolor" val="tx"/>
                    </a:ext>
                  </a:extLst>
                </a:hlinkClick>
              </a:rPr>
              <a:t>ἀ</a:t>
            </a:r>
            <a:r>
              <a:rPr lang="it-IT" sz="2400" b="1" i="1" strike="noStrike" dirty="0">
                <a:solidFill>
                  <a:srgbClr val="FFC000"/>
                </a:solidFill>
                <a:effectLst/>
                <a:latin typeface="Palatino Linotype" panose="02040502050505030304" pitchFamily="18" charset="0"/>
                <a:ea typeface="Arial Unicode MS" panose="020B0604020202020204" pitchFamily="34" charset="-128"/>
                <a:cs typeface="Palatino Linotype" panose="02040502050505030304" pitchFamily="18" charset="0"/>
                <a:hlinkClick r:id="rId5">
                  <a:extLst>
                    <a:ext uri="{A12FA001-AC4F-418D-AE19-62706E023703}">
                      <ahyp:hlinkClr xmlns:ahyp="http://schemas.microsoft.com/office/drawing/2018/hyperlinkcolor" val="tx"/>
                    </a:ext>
                  </a:extLst>
                </a:hlinkClick>
              </a:rPr>
              <a:t>συλίαν</a:t>
            </a:r>
            <a:r>
              <a:rPr lang="it-IT" sz="2400" b="1" dirty="0">
                <a:solidFill>
                  <a:srgbClr val="FFC000"/>
                </a:solidFill>
                <a:effectLst/>
                <a:latin typeface="Palatino Linotype" panose="02040502050505030304" pitchFamily="18" charset="0"/>
                <a:ea typeface="Times New Roman" panose="02020603050405020304" pitchFamily="18" charset="0"/>
                <a:cs typeface="Palatino Linotype" panose="02040502050505030304" pitchFamily="18" charset="0"/>
              </a:rPr>
              <a:t>), in modo tale che la città si riempì presto di gente, mentre si dice che i primi focolari non fossero più di mille.</a:t>
            </a:r>
            <a:br>
              <a:rPr lang="it-IT" sz="2400" b="1" dirty="0">
                <a:solidFill>
                  <a:srgbClr val="FFC000"/>
                </a:solidFill>
                <a:effectLst/>
                <a:latin typeface="Palatino Linotype" panose="02040502050505030304" pitchFamily="18" charset="0"/>
                <a:ea typeface="Times New Roman" panose="02020603050405020304" pitchFamily="18" charset="0"/>
                <a:cs typeface="Georgia" panose="02040502050405020303" pitchFamily="18" charset="0"/>
              </a:rPr>
            </a:br>
            <a:br>
              <a:rPr lang="it-IT" sz="2400" dirty="0">
                <a:solidFill>
                  <a:srgbClr val="FFC000"/>
                </a:solidFill>
                <a:effectLst/>
                <a:latin typeface="Palatino Linotype" panose="02040502050505030304" pitchFamily="18" charset="0"/>
                <a:ea typeface="Times New Roman" panose="02020603050405020304" pitchFamily="18" charset="0"/>
                <a:cs typeface="Georgia" panose="02040502050405020303" pitchFamily="18" charset="0"/>
              </a:rPr>
            </a:br>
            <a:br>
              <a:rPr lang="it-IT" sz="2400" dirty="0">
                <a:solidFill>
                  <a:srgbClr val="FFC000"/>
                </a:solidFill>
                <a:effectLst/>
                <a:latin typeface="Palatino Linotype" panose="02040502050505030304" pitchFamily="18" charset="0"/>
                <a:ea typeface="Times New Roman" panose="02020603050405020304" pitchFamily="18" charset="0"/>
                <a:cs typeface="Georgia" panose="02040502050405020303" pitchFamily="18" charset="0"/>
              </a:rPr>
            </a:br>
            <a:endParaRPr lang="it-IT" sz="2400" dirty="0">
              <a:solidFill>
                <a:srgbClr val="FFC000"/>
              </a:solidFill>
              <a:latin typeface="Palatino Linotype" panose="02040502050505030304" pitchFamily="18" charset="0"/>
            </a:endParaRPr>
          </a:p>
        </p:txBody>
      </p:sp>
    </p:spTree>
    <p:extLst>
      <p:ext uri="{BB962C8B-B14F-4D97-AF65-F5344CB8AC3E}">
        <p14:creationId xmlns:p14="http://schemas.microsoft.com/office/powerpoint/2010/main" val="59289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42862"/>
            <a:ext cx="8686800" cy="6858000"/>
          </a:xfrm>
          <a:prstGeom prst="rect">
            <a:avLst/>
          </a:prstGeom>
        </p:spPr>
      </p:pic>
      <p:sp>
        <p:nvSpPr>
          <p:cNvPr id="3" name="Ovale 2"/>
          <p:cNvSpPr/>
          <p:nvPr/>
        </p:nvSpPr>
        <p:spPr>
          <a:xfrm>
            <a:off x="6565710" y="2637359"/>
            <a:ext cx="1214651" cy="891653"/>
          </a:xfrm>
          <a:prstGeom prst="ellipse">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954B0DE5-27B5-C446-8E42-39C2C92E6B2E}"/>
              </a:ext>
            </a:extLst>
          </p:cNvPr>
          <p:cNvSpPr txBox="1"/>
          <p:nvPr/>
        </p:nvSpPr>
        <p:spPr>
          <a:xfrm flipH="1">
            <a:off x="3524250" y="228600"/>
            <a:ext cx="5143500" cy="461665"/>
          </a:xfrm>
          <a:prstGeom prst="rect">
            <a:avLst/>
          </a:prstGeom>
          <a:noFill/>
        </p:spPr>
        <p:txBody>
          <a:bodyPr wrap="square" rtlCol="0">
            <a:spAutoFit/>
          </a:bodyPr>
          <a:lstStyle/>
          <a:p>
            <a:r>
              <a:rPr lang="it-IT" b="1" i="1" dirty="0">
                <a:solidFill>
                  <a:schemeClr val="bg1"/>
                </a:solidFill>
              </a:rPr>
              <a:t>«</a:t>
            </a:r>
            <a:r>
              <a:rPr lang="it-IT" sz="2400" b="1" i="1" dirty="0" err="1">
                <a:solidFill>
                  <a:schemeClr val="bg1"/>
                </a:solidFill>
              </a:rPr>
              <a:t>Quilibet</a:t>
            </a:r>
            <a:r>
              <a:rPr lang="it-IT" sz="2400" b="1" i="1" dirty="0">
                <a:solidFill>
                  <a:schemeClr val="bg1"/>
                </a:solidFill>
              </a:rPr>
              <a:t> </a:t>
            </a:r>
            <a:r>
              <a:rPr lang="it-IT" sz="2400" b="1" i="1" dirty="0" err="1">
                <a:solidFill>
                  <a:schemeClr val="bg1"/>
                </a:solidFill>
              </a:rPr>
              <a:t>huc</a:t>
            </a:r>
            <a:r>
              <a:rPr lang="it-IT" sz="2400" b="1" i="1" dirty="0">
                <a:solidFill>
                  <a:schemeClr val="bg1"/>
                </a:solidFill>
              </a:rPr>
              <a:t> </a:t>
            </a:r>
            <a:r>
              <a:rPr lang="it-IT" sz="2400" b="1" i="1" dirty="0" err="1">
                <a:solidFill>
                  <a:schemeClr val="bg1"/>
                </a:solidFill>
              </a:rPr>
              <a:t>confuge</a:t>
            </a:r>
            <a:r>
              <a:rPr lang="it-IT" sz="2400" b="1" i="1" dirty="0">
                <a:solidFill>
                  <a:schemeClr val="bg1"/>
                </a:solidFill>
              </a:rPr>
              <a:t>, </a:t>
            </a:r>
            <a:r>
              <a:rPr lang="it-IT" sz="2400" b="1" i="1" dirty="0" err="1">
                <a:solidFill>
                  <a:schemeClr val="bg1"/>
                </a:solidFill>
              </a:rPr>
              <a:t>tutus</a:t>
            </a:r>
            <a:r>
              <a:rPr lang="it-IT" sz="2400" b="1" i="1" dirty="0">
                <a:solidFill>
                  <a:schemeClr val="bg1"/>
                </a:solidFill>
              </a:rPr>
              <a:t> </a:t>
            </a:r>
            <a:r>
              <a:rPr lang="it-IT" sz="2400" b="1" i="1" dirty="0" err="1">
                <a:solidFill>
                  <a:schemeClr val="bg1"/>
                </a:solidFill>
              </a:rPr>
              <a:t>eris</a:t>
            </a:r>
            <a:r>
              <a:rPr lang="it-IT" sz="2400" b="1" i="1" dirty="0">
                <a:solidFill>
                  <a:schemeClr val="bg1"/>
                </a:solidFill>
              </a:rPr>
              <a:t>»</a:t>
            </a:r>
            <a:r>
              <a:rPr lang="it-IT" sz="2400" b="1" dirty="0">
                <a:solidFill>
                  <a:schemeClr val="bg1"/>
                </a:solidFill>
              </a:rPr>
              <a:t> </a:t>
            </a:r>
          </a:p>
        </p:txBody>
      </p:sp>
    </p:spTree>
    <p:extLst>
      <p:ext uri="{BB962C8B-B14F-4D97-AF65-F5344CB8AC3E}">
        <p14:creationId xmlns:p14="http://schemas.microsoft.com/office/powerpoint/2010/main" val="3086326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esterni, edificio, pietra, scultura&#10;&#10;Descrizione generata automaticamente">
            <a:extLst>
              <a:ext uri="{FF2B5EF4-FFF2-40B4-BE49-F238E27FC236}">
                <a16:creationId xmlns:a16="http://schemas.microsoft.com/office/drawing/2014/main" id="{B930810E-3C33-FF4E-9975-E656B7ACE3D3}"/>
              </a:ext>
            </a:extLst>
          </p:cNvPr>
          <p:cNvPicPr>
            <a:picLocks noChangeAspect="1"/>
          </p:cNvPicPr>
          <p:nvPr/>
        </p:nvPicPr>
        <p:blipFill rotWithShape="1">
          <a:blip r:embed="rId6">
            <a:alphaModFix amt="35000"/>
          </a:blip>
          <a:srcRect l="5589" r="9967" b="1"/>
          <a:stretch/>
        </p:blipFill>
        <p:spPr>
          <a:xfrm>
            <a:off x="-9515" y="0"/>
            <a:ext cx="12191980" cy="6858000"/>
          </a:xfrm>
          <a:prstGeom prst="rect">
            <a:avLst/>
          </a:prstGeom>
        </p:spPr>
      </p:pic>
      <p:sp>
        <p:nvSpPr>
          <p:cNvPr id="3" name="CasellaDiTesto 2">
            <a:extLst>
              <a:ext uri="{FF2B5EF4-FFF2-40B4-BE49-F238E27FC236}">
                <a16:creationId xmlns:a16="http://schemas.microsoft.com/office/drawing/2014/main" id="{16906B4E-E919-E34E-A746-87707BEFB7CD}"/>
              </a:ext>
            </a:extLst>
          </p:cNvPr>
          <p:cNvSpPr txBox="1"/>
          <p:nvPr/>
        </p:nvSpPr>
        <p:spPr>
          <a:xfrm>
            <a:off x="314324" y="4718462"/>
            <a:ext cx="11630025" cy="1529937"/>
          </a:xfrm>
          <a:prstGeom prst="rect">
            <a:avLst/>
          </a:prstGeom>
        </p:spPr>
        <p:txBody>
          <a:bodyPr vert="horz" lIns="91440" tIns="45720" rIns="91440" bIns="45720" rtlCol="0">
            <a:noAutofit/>
          </a:bodyPr>
          <a:lstStyle/>
          <a:p>
            <a:pPr algn="ctr">
              <a:spcBef>
                <a:spcPts val="1000"/>
              </a:spcBef>
              <a:buClr>
                <a:schemeClr val="bg2">
                  <a:lumMod val="40000"/>
                  <a:lumOff val="60000"/>
                </a:schemeClr>
              </a:buClr>
              <a:buSzPct val="80000"/>
              <a:tabLst>
                <a:tab pos="4009390" algn="l"/>
              </a:tabLst>
            </a:pPr>
            <a:r>
              <a:rPr lang="en-US" b="1" dirty="0">
                <a:effectLst/>
                <a:latin typeface="Palatino Linotype" panose="02040502050505030304" pitchFamily="18" charset="0"/>
                <a:ea typeface="+mj-ea"/>
                <a:cs typeface="+mj-cs"/>
              </a:rPr>
              <a:t>Plutarco, </a:t>
            </a:r>
            <a:r>
              <a:rPr lang="en-US" b="1" i="1" dirty="0">
                <a:effectLst/>
                <a:latin typeface="Palatino Linotype" panose="02040502050505030304" pitchFamily="18" charset="0"/>
                <a:ea typeface="+mj-ea"/>
                <a:cs typeface="+mj-cs"/>
              </a:rPr>
              <a:t>Vita di </a:t>
            </a:r>
            <a:r>
              <a:rPr lang="en-US" b="1" i="1" dirty="0" err="1">
                <a:effectLst/>
                <a:latin typeface="Palatino Linotype" panose="02040502050505030304" pitchFamily="18" charset="0"/>
                <a:ea typeface="+mj-ea"/>
                <a:cs typeface="+mj-cs"/>
              </a:rPr>
              <a:t>Romolo</a:t>
            </a:r>
            <a:r>
              <a:rPr lang="en-US" b="1" i="1" dirty="0">
                <a:effectLst/>
                <a:latin typeface="Palatino Linotype" panose="02040502050505030304" pitchFamily="18" charset="0"/>
                <a:ea typeface="+mj-ea"/>
                <a:cs typeface="+mj-cs"/>
              </a:rPr>
              <a:t> </a:t>
            </a:r>
            <a:r>
              <a:rPr lang="en-US" b="1" dirty="0">
                <a:effectLst/>
                <a:latin typeface="Palatino Linotype" panose="02040502050505030304" pitchFamily="18" charset="0"/>
                <a:ea typeface="+mj-ea"/>
                <a:cs typeface="+mj-cs"/>
              </a:rPr>
              <a:t>11, 2-3</a:t>
            </a:r>
          </a:p>
          <a:p>
            <a:pPr algn="ctr">
              <a:spcBef>
                <a:spcPts val="1000"/>
              </a:spcBef>
              <a:buClr>
                <a:schemeClr val="bg2">
                  <a:lumMod val="40000"/>
                  <a:lumOff val="60000"/>
                </a:schemeClr>
              </a:buClr>
              <a:buSzPct val="80000"/>
              <a:tabLst>
                <a:tab pos="4009390" algn="l"/>
              </a:tabLst>
            </a:pPr>
            <a:r>
              <a:rPr lang="it-IT" b="1" dirty="0">
                <a:latin typeface="Palatino Linotype" panose="02040502050505030304" pitchFamily="18" charset="0"/>
              </a:rPr>
              <a:t>Scavò dunque una fossa di forma circolare nel luogo in cui si trova ora il Comizio, dove furono deposte le primizie di tutte le cose di cui si servivano in quanto belle secondo la consuetudine e necessarie secondo la natura. Poi ciascun colono vi gettò una manciata di terra presa dal luogo da cui proveniva, e le mescolarono insieme. Chiamano questa fossa </a:t>
            </a:r>
            <a:r>
              <a:rPr lang="it-IT" b="1" i="1" dirty="0" err="1">
                <a:latin typeface="Palatino Linotype" panose="02040502050505030304" pitchFamily="18" charset="0"/>
              </a:rPr>
              <a:t>mundus</a:t>
            </a:r>
            <a:r>
              <a:rPr lang="it-IT" b="1" dirty="0">
                <a:latin typeface="Palatino Linotype" panose="02040502050505030304" pitchFamily="18" charset="0"/>
              </a:rPr>
              <a:t>, cioè con lo stesso nome con cui chiamano il cielo. Poi, segnarono il perimetro della città come un cerchio intorno al centro.</a:t>
            </a:r>
          </a:p>
          <a:p>
            <a:pPr algn="just">
              <a:spcBef>
                <a:spcPts val="1000"/>
              </a:spcBef>
              <a:buClr>
                <a:schemeClr val="bg2">
                  <a:lumMod val="40000"/>
                  <a:lumOff val="60000"/>
                </a:schemeClr>
              </a:buClr>
              <a:buSzPct val="80000"/>
              <a:tabLst>
                <a:tab pos="4009390" algn="l"/>
              </a:tabLst>
            </a:pPr>
            <a:endParaRPr lang="en-US" sz="1600" b="1" dirty="0">
              <a:effectLst/>
              <a:latin typeface="Palatino Linotype" panose="02040502050505030304" pitchFamily="18" charset="0"/>
              <a:ea typeface="+mj-ea"/>
              <a:cs typeface="+mj-cs"/>
            </a:endParaRPr>
          </a:p>
        </p:txBody>
      </p:sp>
    </p:spTree>
    <p:extLst>
      <p:ext uri="{BB962C8B-B14F-4D97-AF65-F5344CB8AC3E}">
        <p14:creationId xmlns:p14="http://schemas.microsoft.com/office/powerpoint/2010/main" val="934940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B77E86-1607-5049-A04B-CFC51558BE8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FA35681-211B-604B-B710-DF9E9525D828}"/>
              </a:ext>
            </a:extLst>
          </p:cNvPr>
          <p:cNvSpPr>
            <a:spLocks noGrp="1"/>
          </p:cNvSpPr>
          <p:nvPr>
            <p:ph sz="half" idx="1"/>
          </p:nvPr>
        </p:nvSpPr>
        <p:spPr>
          <a:xfrm>
            <a:off x="914399" y="1543050"/>
            <a:ext cx="5743575" cy="5314950"/>
          </a:xfrm>
        </p:spPr>
        <p:txBody>
          <a:bodyPr>
            <a:normAutofit/>
          </a:bodyPr>
          <a:lstStyle/>
          <a:p>
            <a:pPr marL="0" indent="0" algn="ctr">
              <a:buNone/>
            </a:pPr>
            <a:r>
              <a:rPr lang="en-US" sz="2800" dirty="0">
                <a:latin typeface="Palatino Linotype" panose="02040502050505030304" pitchFamily="18" charset="0"/>
              </a:rPr>
              <a:t>«In Athens everything was in place right from the start, both its men and its values; and its foundation could be regarded as a paradigm. In Rome, in contrast, greatness was achieved in the course of a continuous process that grew out of an imperfect foundational act». </a:t>
            </a:r>
            <a:endParaRPr lang="it-IT" sz="2800" dirty="0">
              <a:latin typeface="Palatino Linotype" panose="02040502050505030304" pitchFamily="18" charset="0"/>
            </a:endParaRPr>
          </a:p>
        </p:txBody>
      </p:sp>
      <p:pic>
        <p:nvPicPr>
          <p:cNvPr id="6" name="Segnaposto contenuto 5" descr="Immagine che contiene testo&#10;&#10;Descrizione generata automaticamente">
            <a:extLst>
              <a:ext uri="{FF2B5EF4-FFF2-40B4-BE49-F238E27FC236}">
                <a16:creationId xmlns:a16="http://schemas.microsoft.com/office/drawing/2014/main" id="{BB9A8841-1CE1-8646-AB98-355FBF9C73F1}"/>
              </a:ext>
            </a:extLst>
          </p:cNvPr>
          <p:cNvPicPr>
            <a:picLocks noGrp="1" noChangeAspect="1"/>
          </p:cNvPicPr>
          <p:nvPr>
            <p:ph sz="half" idx="2"/>
          </p:nvPr>
        </p:nvPicPr>
        <p:blipFill>
          <a:blip r:embed="rId2"/>
          <a:stretch>
            <a:fillRect/>
          </a:stretch>
        </p:blipFill>
        <p:spPr>
          <a:xfrm>
            <a:off x="7886700" y="228600"/>
            <a:ext cx="4000500" cy="6429375"/>
          </a:xfrm>
        </p:spPr>
      </p:pic>
    </p:spTree>
    <p:extLst>
      <p:ext uri="{BB962C8B-B14F-4D97-AF65-F5344CB8AC3E}">
        <p14:creationId xmlns:p14="http://schemas.microsoft.com/office/powerpoint/2010/main" val="519851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839E09-6060-A84B-A964-82D581E45810}"/>
              </a:ext>
            </a:extLst>
          </p:cNvPr>
          <p:cNvSpPr>
            <a:spLocks noGrp="1"/>
          </p:cNvSpPr>
          <p:nvPr>
            <p:ph type="title"/>
          </p:nvPr>
        </p:nvSpPr>
        <p:spPr>
          <a:xfrm>
            <a:off x="257175" y="452719"/>
            <a:ext cx="4229100" cy="4376456"/>
          </a:xfrm>
        </p:spPr>
        <p:txBody>
          <a:bodyPr>
            <a:noAutofit/>
          </a:bodyPr>
          <a:lstStyle/>
          <a:p>
            <a:pPr algn="just"/>
            <a:endParaRPr lang="it-IT" sz="1600" b="1" i="1" dirty="0">
              <a:solidFill>
                <a:srgbClr val="FFC000"/>
              </a:solidFill>
            </a:endParaRPr>
          </a:p>
        </p:txBody>
      </p:sp>
      <p:pic>
        <p:nvPicPr>
          <p:cNvPr id="5" name="Segnaposto contenuto 4">
            <a:extLst>
              <a:ext uri="{FF2B5EF4-FFF2-40B4-BE49-F238E27FC236}">
                <a16:creationId xmlns:a16="http://schemas.microsoft.com/office/drawing/2014/main" id="{21287D70-2DB6-BB40-8B25-18CF4406C6BB}"/>
              </a:ext>
            </a:extLst>
          </p:cNvPr>
          <p:cNvPicPr>
            <a:picLocks noGrp="1" noChangeAspect="1"/>
          </p:cNvPicPr>
          <p:nvPr>
            <p:ph idx="1"/>
          </p:nvPr>
        </p:nvPicPr>
        <p:blipFill>
          <a:blip r:embed="rId2"/>
          <a:stretch>
            <a:fillRect/>
          </a:stretch>
        </p:blipFill>
        <p:spPr>
          <a:xfrm>
            <a:off x="257175" y="0"/>
            <a:ext cx="6502400" cy="5878532"/>
          </a:xfrm>
        </p:spPr>
      </p:pic>
      <p:sp>
        <p:nvSpPr>
          <p:cNvPr id="7" name="CasellaDiTesto 6">
            <a:extLst>
              <a:ext uri="{FF2B5EF4-FFF2-40B4-BE49-F238E27FC236}">
                <a16:creationId xmlns:a16="http://schemas.microsoft.com/office/drawing/2014/main" id="{74BB9D97-CAD0-F84E-BB57-D179906966E6}"/>
              </a:ext>
            </a:extLst>
          </p:cNvPr>
          <p:cNvSpPr txBox="1"/>
          <p:nvPr/>
        </p:nvSpPr>
        <p:spPr>
          <a:xfrm flipH="1">
            <a:off x="7372349" y="452719"/>
            <a:ext cx="4562475" cy="6463308"/>
          </a:xfrm>
          <a:prstGeom prst="rect">
            <a:avLst/>
          </a:prstGeom>
          <a:noFill/>
        </p:spPr>
        <p:txBody>
          <a:bodyPr wrap="square">
            <a:spAutoFit/>
          </a:bodyPr>
          <a:lstStyle/>
          <a:p>
            <a:pPr algn="ctr"/>
            <a:r>
              <a:rPr lang="it-IT" b="1" dirty="0">
                <a:latin typeface="Palatino Linotype" panose="02040502050505030304" pitchFamily="18" charset="0"/>
              </a:rPr>
              <a:t>Livio , </a:t>
            </a:r>
            <a:r>
              <a:rPr lang="en-US" b="1" dirty="0">
                <a:latin typeface="Palatino Linotype" panose="02040502050505030304" pitchFamily="18" charset="0"/>
              </a:rPr>
              <a:t>I, 8, 4-6</a:t>
            </a:r>
          </a:p>
          <a:p>
            <a:endParaRPr lang="en-US" b="1" dirty="0">
              <a:latin typeface="Palatino Linotype" panose="02040502050505030304" pitchFamily="18" charset="0"/>
            </a:endParaRPr>
          </a:p>
          <a:p>
            <a:pPr algn="ctr"/>
            <a:r>
              <a:rPr lang="it-IT" b="1" dirty="0">
                <a:latin typeface="Palatino Linotype" panose="02040502050505030304" pitchFamily="18" charset="0"/>
              </a:rPr>
              <a:t>Nel frattempo, la città cresceva, includendo all’interno delle mura sempre nuovi spazi; si fortificava infatti nella speranza del futuro incremento demografico piuttosto che sulla base del numero dei cittadini allora effettivi. Quindi, affinché una città così grande non restasse vuota, Romolo</a:t>
            </a:r>
            <a:r>
              <a:rPr lang="it-IT" b="1" dirty="0">
                <a:solidFill>
                  <a:srgbClr val="FFC000"/>
                </a:solidFill>
                <a:latin typeface="Palatino Linotype" panose="02040502050505030304" pitchFamily="18" charset="0"/>
              </a:rPr>
              <a:t>, per aumentarne la popolazione attraverso l’antico stratagemma usato dai fondatori di città, i quali, radunando intorno a sé una massa oscura e umile, facevano poi credere ai loro figli di essere nati dalla terra, </a:t>
            </a:r>
            <a:r>
              <a:rPr lang="it-IT" b="1" dirty="0">
                <a:latin typeface="Palatino Linotype" panose="02040502050505030304" pitchFamily="18" charset="0"/>
              </a:rPr>
              <a:t>aprì un asilo in quel luogo che oggi è recintato tra due boschi per chi scende [dal Campidoglio]. Qui dai popoli vicini si riversò una massa eterogenea, senza distinzione tra liberi e schiavi, avida di cose nuove e questo nucleo costituì la radice della futura grandezza.</a:t>
            </a:r>
            <a:br>
              <a:rPr lang="it-IT" b="1" dirty="0">
                <a:latin typeface="Palatino Linotype" panose="02040502050505030304" pitchFamily="18" charset="0"/>
              </a:rPr>
            </a:br>
            <a:endParaRPr lang="it-IT" b="1" i="1" dirty="0">
              <a:solidFill>
                <a:srgbClr val="FFC000"/>
              </a:solidFill>
            </a:endParaRPr>
          </a:p>
        </p:txBody>
      </p:sp>
      <p:sp>
        <p:nvSpPr>
          <p:cNvPr id="4" name="CasellaDiTesto 3">
            <a:extLst>
              <a:ext uri="{FF2B5EF4-FFF2-40B4-BE49-F238E27FC236}">
                <a16:creationId xmlns:a16="http://schemas.microsoft.com/office/drawing/2014/main" id="{2DFDBFE8-D8F8-104B-A357-63218957B5BC}"/>
              </a:ext>
            </a:extLst>
          </p:cNvPr>
          <p:cNvSpPr txBox="1"/>
          <p:nvPr/>
        </p:nvSpPr>
        <p:spPr>
          <a:xfrm>
            <a:off x="542925" y="6086475"/>
            <a:ext cx="6216650" cy="861774"/>
          </a:xfrm>
          <a:prstGeom prst="rect">
            <a:avLst/>
          </a:prstGeom>
          <a:noFill/>
        </p:spPr>
        <p:txBody>
          <a:bodyPr wrap="square" rtlCol="0">
            <a:spAutoFit/>
          </a:bodyPr>
          <a:lstStyle/>
          <a:p>
            <a:pPr algn="ctr"/>
            <a:r>
              <a:rPr lang="it-IT" sz="1600" b="1" dirty="0">
                <a:solidFill>
                  <a:srgbClr val="FFC000"/>
                </a:solidFill>
              </a:rPr>
              <a:t>A. Carracci, </a:t>
            </a:r>
            <a:r>
              <a:rPr lang="it-IT" sz="1600" b="1" i="1" dirty="0">
                <a:solidFill>
                  <a:srgbClr val="FFC000"/>
                </a:solidFill>
              </a:rPr>
              <a:t>L'asilo per i profughi sul Campidoglio </a:t>
            </a:r>
            <a:r>
              <a:rPr lang="it-IT" sz="1600" b="1" dirty="0">
                <a:solidFill>
                  <a:srgbClr val="FFC000"/>
                </a:solidFill>
              </a:rPr>
              <a:t>Palazzo Magnani, Bologna 1590</a:t>
            </a:r>
          </a:p>
          <a:p>
            <a:endParaRPr lang="it-IT" dirty="0"/>
          </a:p>
        </p:txBody>
      </p:sp>
    </p:spTree>
    <p:extLst>
      <p:ext uri="{BB962C8B-B14F-4D97-AF65-F5344CB8AC3E}">
        <p14:creationId xmlns:p14="http://schemas.microsoft.com/office/powerpoint/2010/main" val="3973167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F0069F-9AAF-FC48-AC0F-546A047E9FE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E0B7EA1-CCC3-384A-8263-0CBDBF84CB93}"/>
              </a:ext>
            </a:extLst>
          </p:cNvPr>
          <p:cNvSpPr>
            <a:spLocks noGrp="1"/>
          </p:cNvSpPr>
          <p:nvPr>
            <p:ph idx="1"/>
          </p:nvPr>
        </p:nvSpPr>
        <p:spPr>
          <a:xfrm>
            <a:off x="-857250" y="2209801"/>
            <a:ext cx="10001250" cy="4195481"/>
          </a:xfrm>
        </p:spPr>
        <p:txBody>
          <a:bodyPr>
            <a:normAutofit/>
          </a:bodyPr>
          <a:lstStyle/>
          <a:p>
            <a:pPr marL="0" indent="0" algn="ctr">
              <a:buNone/>
            </a:pPr>
            <a:r>
              <a:rPr lang="it-IT" sz="3200" b="1" i="1" dirty="0">
                <a:solidFill>
                  <a:srgbClr val="FFC000"/>
                </a:solidFill>
                <a:latin typeface="Palatino Linotype" panose="02040502050505030304" pitchFamily="18" charset="0"/>
              </a:rPr>
              <a:t>…</a:t>
            </a:r>
            <a:r>
              <a:rPr lang="it-IT" sz="3200" b="1" i="1" dirty="0" err="1">
                <a:solidFill>
                  <a:srgbClr val="FFC000"/>
                </a:solidFill>
                <a:latin typeface="Palatino Linotype" panose="02040502050505030304" pitchFamily="18" charset="0"/>
              </a:rPr>
              <a:t>urbes</a:t>
            </a:r>
            <a:r>
              <a:rPr lang="it-IT" sz="3200" b="1" i="1" dirty="0">
                <a:solidFill>
                  <a:srgbClr val="FFC000"/>
                </a:solidFill>
                <a:latin typeface="Palatino Linotype" panose="02040502050505030304" pitchFamily="18" charset="0"/>
              </a:rPr>
              <a:t> </a:t>
            </a:r>
            <a:r>
              <a:rPr lang="it-IT" sz="3200" b="1" i="1" dirty="0" err="1">
                <a:solidFill>
                  <a:srgbClr val="FFC000"/>
                </a:solidFill>
                <a:latin typeface="Palatino Linotype" panose="02040502050505030304" pitchFamily="18" charset="0"/>
              </a:rPr>
              <a:t>quoque</a:t>
            </a:r>
            <a:r>
              <a:rPr lang="it-IT" sz="3200" b="1" i="1" dirty="0">
                <a:solidFill>
                  <a:srgbClr val="FFC000"/>
                </a:solidFill>
                <a:latin typeface="Palatino Linotype" panose="02040502050505030304" pitchFamily="18" charset="0"/>
              </a:rPr>
              <a:t>, ut cetera, ex infimo nasci</a:t>
            </a:r>
          </a:p>
          <a:p>
            <a:pPr marL="0" indent="0" algn="ctr">
              <a:buNone/>
            </a:pPr>
            <a:endParaRPr lang="it-IT" sz="3600" b="1" i="1" dirty="0">
              <a:solidFill>
                <a:srgbClr val="FFC000"/>
              </a:solidFill>
              <a:latin typeface="Palatino Linotype" panose="02040502050505030304" pitchFamily="18" charset="0"/>
            </a:endParaRPr>
          </a:p>
        </p:txBody>
      </p:sp>
      <p:pic>
        <p:nvPicPr>
          <p:cNvPr id="4" name="Immagine 3">
            <a:extLst>
              <a:ext uri="{FF2B5EF4-FFF2-40B4-BE49-F238E27FC236}">
                <a16:creationId xmlns:a16="http://schemas.microsoft.com/office/drawing/2014/main" id="{A4668CA3-380B-BA48-8359-6CB6535056C0}"/>
              </a:ext>
            </a:extLst>
          </p:cNvPr>
          <p:cNvPicPr>
            <a:picLocks noChangeAspect="1"/>
          </p:cNvPicPr>
          <p:nvPr/>
        </p:nvPicPr>
        <p:blipFill>
          <a:blip r:embed="rId2"/>
          <a:stretch>
            <a:fillRect/>
          </a:stretch>
        </p:blipFill>
        <p:spPr>
          <a:xfrm>
            <a:off x="7943850" y="0"/>
            <a:ext cx="5000624" cy="6858000"/>
          </a:xfrm>
          <a:prstGeom prst="rect">
            <a:avLst/>
          </a:prstGeom>
        </p:spPr>
      </p:pic>
      <p:sp>
        <p:nvSpPr>
          <p:cNvPr id="5" name="CasellaDiTesto 4">
            <a:extLst>
              <a:ext uri="{FF2B5EF4-FFF2-40B4-BE49-F238E27FC236}">
                <a16:creationId xmlns:a16="http://schemas.microsoft.com/office/drawing/2014/main" id="{C786BEFA-9EC9-1D43-9D27-5F938AC06370}"/>
              </a:ext>
            </a:extLst>
          </p:cNvPr>
          <p:cNvSpPr txBox="1"/>
          <p:nvPr/>
        </p:nvSpPr>
        <p:spPr>
          <a:xfrm>
            <a:off x="4362450" y="6405282"/>
            <a:ext cx="7829550" cy="276999"/>
          </a:xfrm>
          <a:prstGeom prst="rect">
            <a:avLst/>
          </a:prstGeom>
          <a:noFill/>
        </p:spPr>
        <p:txBody>
          <a:bodyPr wrap="square" rtlCol="0">
            <a:spAutoFit/>
          </a:bodyPr>
          <a:lstStyle/>
          <a:p>
            <a:r>
              <a:rPr lang="it-IT" sz="1200" b="1" dirty="0" err="1">
                <a:latin typeface="Palatino Linotype" panose="02040502050505030304" pitchFamily="18" charset="0"/>
              </a:rPr>
              <a:t>Gianbologna</a:t>
            </a:r>
            <a:r>
              <a:rPr lang="it-IT" sz="1200" b="1" dirty="0">
                <a:latin typeface="Palatino Linotype" panose="02040502050505030304" pitchFamily="18" charset="0"/>
              </a:rPr>
              <a:t>,</a:t>
            </a:r>
            <a:r>
              <a:rPr lang="it-IT" sz="1200" b="1" i="0" strike="noStrike" dirty="0">
                <a:effectLst/>
                <a:latin typeface="Palatino Linotype" panose="02040502050505030304" pitchFamily="18" charset="0"/>
              </a:rPr>
              <a:t> </a:t>
            </a:r>
            <a:r>
              <a:rPr lang="it-IT" sz="1200" b="1" i="1" strike="noStrike" dirty="0">
                <a:effectLst/>
                <a:latin typeface="Palatino Linotype" panose="02040502050505030304" pitchFamily="18" charset="0"/>
              </a:rPr>
              <a:t>Ratto delle Sabine</a:t>
            </a:r>
            <a:r>
              <a:rPr lang="it-IT" sz="1200" b="1" i="0" strike="noStrike" dirty="0">
                <a:effectLst/>
                <a:latin typeface="Palatino Linotype" panose="02040502050505030304" pitchFamily="18" charset="0"/>
              </a:rPr>
              <a:t> (1574-82), Loggia dei Lanzi, Firenze</a:t>
            </a:r>
            <a:endParaRPr lang="it-IT" sz="1200" b="1" dirty="0">
              <a:latin typeface="Palatino Linotype" panose="02040502050505030304" pitchFamily="18" charset="0"/>
            </a:endParaRPr>
          </a:p>
        </p:txBody>
      </p:sp>
    </p:spTree>
    <p:extLst>
      <p:ext uri="{BB962C8B-B14F-4D97-AF65-F5344CB8AC3E}">
        <p14:creationId xmlns:p14="http://schemas.microsoft.com/office/powerpoint/2010/main" val="2209871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F54D04-34B0-1841-8CCB-59A6C5C9C989}"/>
              </a:ext>
            </a:extLst>
          </p:cNvPr>
          <p:cNvSpPr>
            <a:spLocks noGrp="1"/>
          </p:cNvSpPr>
          <p:nvPr>
            <p:ph type="title"/>
          </p:nvPr>
        </p:nvSpPr>
        <p:spPr/>
        <p:txBody>
          <a:bodyPr/>
          <a:lstStyle/>
          <a:p>
            <a:endParaRPr lang="it-IT" dirty="0"/>
          </a:p>
        </p:txBody>
      </p:sp>
      <p:pic>
        <p:nvPicPr>
          <p:cNvPr id="10" name="Segnaposto contenuto 9" descr="Immagine che contiene ballerino&#10;&#10;Descrizione generata automaticamente">
            <a:extLst>
              <a:ext uri="{FF2B5EF4-FFF2-40B4-BE49-F238E27FC236}">
                <a16:creationId xmlns:a16="http://schemas.microsoft.com/office/drawing/2014/main" id="{F590E421-0770-7B44-BA7A-F34B5919D2F3}"/>
              </a:ext>
            </a:extLst>
          </p:cNvPr>
          <p:cNvPicPr>
            <a:picLocks noGrp="1" noChangeAspect="1"/>
          </p:cNvPicPr>
          <p:nvPr>
            <p:ph sz="half" idx="1"/>
          </p:nvPr>
        </p:nvPicPr>
        <p:blipFill>
          <a:blip r:embed="rId2"/>
          <a:stretch>
            <a:fillRect/>
          </a:stretch>
        </p:blipFill>
        <p:spPr>
          <a:xfrm>
            <a:off x="0" y="452719"/>
            <a:ext cx="7658100" cy="5803618"/>
          </a:xfrm>
        </p:spPr>
      </p:pic>
      <p:sp>
        <p:nvSpPr>
          <p:cNvPr id="4" name="Segnaposto contenuto 3">
            <a:extLst>
              <a:ext uri="{FF2B5EF4-FFF2-40B4-BE49-F238E27FC236}">
                <a16:creationId xmlns:a16="http://schemas.microsoft.com/office/drawing/2014/main" id="{DA0B43C8-2E7C-2F45-B016-EB779B518715}"/>
              </a:ext>
            </a:extLst>
          </p:cNvPr>
          <p:cNvSpPr>
            <a:spLocks noGrp="1"/>
          </p:cNvSpPr>
          <p:nvPr>
            <p:ph sz="half" idx="2"/>
          </p:nvPr>
        </p:nvSpPr>
        <p:spPr>
          <a:xfrm>
            <a:off x="7789333" y="452718"/>
            <a:ext cx="4284133" cy="6405282"/>
          </a:xfrm>
        </p:spPr>
        <p:txBody>
          <a:bodyPr>
            <a:normAutofit fontScale="85000" lnSpcReduction="20000"/>
          </a:bodyPr>
          <a:lstStyle/>
          <a:p>
            <a:pPr marL="0" indent="0" algn="ctr">
              <a:buNone/>
            </a:pPr>
            <a:r>
              <a:rPr lang="it-IT" sz="2200" b="1" dirty="0">
                <a:latin typeface="Palatino Linotype" panose="02040502050505030304" pitchFamily="18" charset="0"/>
              </a:rPr>
              <a:t>Dionigi di Alicarnasso, </a:t>
            </a:r>
            <a:r>
              <a:rPr lang="it-IT" sz="2200" b="1" i="1" dirty="0">
                <a:latin typeface="Palatino Linotype" panose="02040502050505030304" pitchFamily="18" charset="0"/>
              </a:rPr>
              <a:t>Antichità romane</a:t>
            </a:r>
            <a:r>
              <a:rPr lang="it-IT" sz="2200" b="1" dirty="0">
                <a:latin typeface="Palatino Linotype" panose="02040502050505030304" pitchFamily="18" charset="0"/>
              </a:rPr>
              <a:t> III, 10, 4-5</a:t>
            </a:r>
          </a:p>
          <a:p>
            <a:pPr marL="0" indent="0">
              <a:buNone/>
            </a:pPr>
            <a:endParaRPr lang="it-IT" sz="2200" b="1" dirty="0">
              <a:latin typeface="Palatino Linotype" panose="02040502050505030304" pitchFamily="18" charset="0"/>
            </a:endParaRPr>
          </a:p>
          <a:p>
            <a:pPr marL="0" indent="0" algn="ctr">
              <a:buNone/>
            </a:pPr>
            <a:r>
              <a:rPr lang="it-IT" sz="2200" b="1" dirty="0">
                <a:solidFill>
                  <a:srgbClr val="FFC000"/>
                </a:solidFill>
                <a:latin typeface="Palatino Linotype" panose="02040502050505030304" pitchFamily="18" charset="0"/>
              </a:rPr>
              <a:t>«La stirpe degli Albani continua ad essere nella nostra epoca tale quale era al tempo dei fondatori della città e nessuno potrebbe mostrare, ad eccezione dei Greci e dei Latini, qualche popolo cui noi abbiamo concesso la cittadinanza. Voi al contrario avete distrutto l’integrità dell’ordinamento statale vigente presso di voi, dando accoglienza a Tirreni, Sabini e ad altri privi di sede fissa e vagabondi, barbari in gran numero, a tal punto che i vostri discendenti puri, originari della nostra stirpe, sono ormai in numero esiguo: un gruppo piuttosto piccolo rispetto agli immigrati e agli uomini di altre razze. Se noi rinunciassimo al potere in vostro favore il bastardo comanderebbe sul legittimo, il barbaro sul greco e l’immigrato sull’indigeno».</a:t>
            </a:r>
          </a:p>
          <a:p>
            <a:pPr marL="0" indent="0">
              <a:buNone/>
            </a:pPr>
            <a:endParaRPr lang="it-IT" b="1" dirty="0">
              <a:latin typeface="Palatino Linotype" panose="02040502050505030304" pitchFamily="18" charset="0"/>
            </a:endParaRPr>
          </a:p>
        </p:txBody>
      </p:sp>
      <p:sp>
        <p:nvSpPr>
          <p:cNvPr id="22" name="CasellaDiTesto 21">
            <a:extLst>
              <a:ext uri="{FF2B5EF4-FFF2-40B4-BE49-F238E27FC236}">
                <a16:creationId xmlns:a16="http://schemas.microsoft.com/office/drawing/2014/main" id="{3C1EC284-5007-2D4D-9E43-41B760B08089}"/>
              </a:ext>
            </a:extLst>
          </p:cNvPr>
          <p:cNvSpPr txBox="1"/>
          <p:nvPr/>
        </p:nvSpPr>
        <p:spPr>
          <a:xfrm>
            <a:off x="3050381" y="3244334"/>
            <a:ext cx="6100762" cy="369332"/>
          </a:xfrm>
          <a:prstGeom prst="rect">
            <a:avLst/>
          </a:prstGeom>
          <a:noFill/>
        </p:spPr>
        <p:txBody>
          <a:bodyPr wrap="square">
            <a:spAutoFit/>
          </a:bodyPr>
          <a:lstStyle/>
          <a:p>
            <a:r>
              <a:rPr lang="it-IT" b="1" dirty="0">
                <a:latin typeface="Palatino Linotype" panose="02040502050505030304" pitchFamily="18" charset="0"/>
              </a:rPr>
              <a:t>«</a:t>
            </a:r>
            <a:endParaRPr lang="it-IT" dirty="0"/>
          </a:p>
        </p:txBody>
      </p:sp>
      <p:sp>
        <p:nvSpPr>
          <p:cNvPr id="3" name="CasellaDiTesto 2">
            <a:extLst>
              <a:ext uri="{FF2B5EF4-FFF2-40B4-BE49-F238E27FC236}">
                <a16:creationId xmlns:a16="http://schemas.microsoft.com/office/drawing/2014/main" id="{80203604-BBE5-9A45-BB8E-6142253E4078}"/>
              </a:ext>
            </a:extLst>
          </p:cNvPr>
          <p:cNvSpPr txBox="1"/>
          <p:nvPr/>
        </p:nvSpPr>
        <p:spPr>
          <a:xfrm>
            <a:off x="1350088" y="6405281"/>
            <a:ext cx="7217833" cy="307777"/>
          </a:xfrm>
          <a:prstGeom prst="rect">
            <a:avLst/>
          </a:prstGeom>
          <a:noFill/>
        </p:spPr>
        <p:txBody>
          <a:bodyPr wrap="square" rtlCol="0">
            <a:spAutoFit/>
          </a:bodyPr>
          <a:lstStyle/>
          <a:p>
            <a:r>
              <a:rPr lang="it-IT" sz="1400" b="1" i="0" u="none" strike="noStrike" dirty="0">
                <a:effectLst/>
                <a:latin typeface="Palatino Linotype" panose="02040502050505030304" pitchFamily="18" charset="0"/>
              </a:rPr>
              <a:t>Jacques-Louis David, </a:t>
            </a:r>
            <a:r>
              <a:rPr lang="it-IT" sz="1400" b="1" i="1" u="none" strike="noStrike" dirty="0">
                <a:effectLst/>
                <a:latin typeface="Palatino Linotype" panose="02040502050505030304" pitchFamily="18" charset="0"/>
              </a:rPr>
              <a:t>Le </a:t>
            </a:r>
            <a:r>
              <a:rPr lang="it-IT" sz="1400" b="1" i="1" u="none" strike="noStrike" dirty="0" err="1">
                <a:effectLst/>
                <a:latin typeface="Palatino Linotype" panose="02040502050505030304" pitchFamily="18" charset="0"/>
              </a:rPr>
              <a:t>Serment</a:t>
            </a:r>
            <a:r>
              <a:rPr lang="it-IT" sz="1400" b="1" i="1" u="none" strike="noStrike" dirty="0">
                <a:effectLst/>
                <a:latin typeface="Palatino Linotype" panose="02040502050505030304" pitchFamily="18" charset="0"/>
              </a:rPr>
              <a:t> </a:t>
            </a:r>
            <a:r>
              <a:rPr lang="it-IT" sz="1400" b="1" i="1" u="none" strike="noStrike" dirty="0" err="1">
                <a:effectLst/>
                <a:latin typeface="Palatino Linotype" panose="02040502050505030304" pitchFamily="18" charset="0"/>
              </a:rPr>
              <a:t>des</a:t>
            </a:r>
            <a:r>
              <a:rPr lang="it-IT" sz="1400" b="1" i="1" u="none" strike="noStrike" dirty="0">
                <a:effectLst/>
                <a:latin typeface="Palatino Linotype" panose="02040502050505030304" pitchFamily="18" charset="0"/>
              </a:rPr>
              <a:t> </a:t>
            </a:r>
            <a:r>
              <a:rPr lang="it-IT" sz="1400" b="1" i="1" u="none" strike="noStrike" dirty="0" err="1">
                <a:effectLst/>
                <a:latin typeface="Palatino Linotype" panose="02040502050505030304" pitchFamily="18" charset="0"/>
              </a:rPr>
              <a:t>Horaces</a:t>
            </a:r>
            <a:r>
              <a:rPr lang="it-IT" sz="1400" b="1" i="1" dirty="0">
                <a:latin typeface="Palatino Linotype" panose="02040502050505030304" pitchFamily="18" charset="0"/>
              </a:rPr>
              <a:t> </a:t>
            </a:r>
            <a:r>
              <a:rPr lang="it-IT" sz="1400" b="1" dirty="0">
                <a:latin typeface="Palatino Linotype" panose="02040502050505030304" pitchFamily="18" charset="0"/>
              </a:rPr>
              <a:t>(1784), Louvre, Paris</a:t>
            </a:r>
          </a:p>
        </p:txBody>
      </p:sp>
    </p:spTree>
    <p:extLst>
      <p:ext uri="{BB962C8B-B14F-4D97-AF65-F5344CB8AC3E}">
        <p14:creationId xmlns:p14="http://schemas.microsoft.com/office/powerpoint/2010/main" val="28435881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{A1E17177-C81E-7344-B184-593D1A53DB8F}tf10001062</Template>
  <TotalTime>13132</TotalTime>
  <Words>1486</Words>
  <Application>Microsoft Macintosh PowerPoint</Application>
  <PresentationFormat>Widescreen</PresentationFormat>
  <Paragraphs>57</Paragraphs>
  <Slides>17</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17</vt:i4>
      </vt:variant>
    </vt:vector>
  </HeadingPairs>
  <TitlesOfParts>
    <vt:vector size="24" baseType="lpstr">
      <vt:lpstr>Arial</vt:lpstr>
      <vt:lpstr>Calibri</vt:lpstr>
      <vt:lpstr>Century Gothic</vt:lpstr>
      <vt:lpstr>Palatino Linotype</vt:lpstr>
      <vt:lpstr>Times New Roman</vt:lpstr>
      <vt:lpstr>Wingdings 3</vt:lpstr>
      <vt:lpstr>Ione</vt:lpstr>
      <vt:lpstr>Presentazione standard di PowerPoint</vt:lpstr>
      <vt:lpstr>Presentazione standard di PowerPoint</vt:lpstr>
      <vt:lpstr>   Plutarco, Vita di Romolo 9, 3  Appena fu realizzata la prima fondazione della città, istituirono un luogo sacro come asilo per i ribelli, e lo intitolarono al dio Asilo: vi accoglievano tutti (ἐδέχοντο πάντας), non restituendo lo schiavo ai padroni, né il plebeo ai creditori, né l’omicida ai magistrati; affermavano anzi che per un responso dell’oracolo di Delfi potevano garantire a tutti il diritto di asilo (τὴν ἀσυλίαν), in modo tale che la città si riempì presto di gente, mentre si dice che i primi focolari non fossero più di mille.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Virgilio, Eneide 6, 847-853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gianluca de sanctis</dc:creator>
  <cp:lastModifiedBy>gianluca de sanctis</cp:lastModifiedBy>
  <cp:revision>97</cp:revision>
  <dcterms:created xsi:type="dcterms:W3CDTF">2021-08-27T16:49:28Z</dcterms:created>
  <dcterms:modified xsi:type="dcterms:W3CDTF">2023-03-19T19:50:00Z</dcterms:modified>
</cp:coreProperties>
</file>