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5" r:id="rId4"/>
    <p:sldId id="278" r:id="rId5"/>
    <p:sldId id="267" r:id="rId6"/>
    <p:sldId id="268" r:id="rId7"/>
    <p:sldId id="266" r:id="rId8"/>
    <p:sldId id="269" r:id="rId9"/>
    <p:sldId id="276" r:id="rId10"/>
    <p:sldId id="271" r:id="rId11"/>
    <p:sldId id="272" r:id="rId12"/>
    <p:sldId id="270" r:id="rId13"/>
    <p:sldId id="273" r:id="rId14"/>
    <p:sldId id="274" r:id="rId15"/>
    <p:sldId id="279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445" autoAdjust="0"/>
    <p:restoredTop sz="94635" autoAdjust="0"/>
  </p:normalViewPr>
  <p:slideViewPr>
    <p:cSldViewPr snapToGrid="0">
      <p:cViewPr varScale="1">
        <p:scale>
          <a:sx n="86" d="100"/>
          <a:sy n="86" d="100"/>
        </p:scale>
        <p:origin x="-138" y="-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3183D-F96B-4513-BC5D-6C5A15E23163}" type="datetimeFigureOut">
              <a:rPr lang="it-IT" smtClean="0"/>
              <a:pPr/>
              <a:t>27/10/2020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21538-71E0-40CD-B546-5FCC9D3FB18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3958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1538-71E0-40CD-B546-5FCC9D3FB18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84755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79B1-0A93-41B4-85DB-16E803B20BC8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133" y="207646"/>
            <a:ext cx="243840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7951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86C7-BA15-4412-9F95-6728D2C2919F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6398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B12D-74DA-4776-A8B5-28F7EE01AD39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1695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CBA3-4560-4746-8609-98FC335E7D02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679" y="31551"/>
            <a:ext cx="243840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5672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8D29-CD1A-4FDE-A4CB-9059E7579F1C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111" y="75095"/>
            <a:ext cx="3235992" cy="7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17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7E52-3767-47FC-BE57-BB614933AB5D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237" y="36991"/>
            <a:ext cx="243840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4934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0080-8E7A-42FC-A44D-83D81F8F5B9A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679" y="58771"/>
            <a:ext cx="243840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5703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ECBA-2F30-4F00-B847-F26047392DCB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8284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BCED-EBC2-465F-B012-2243F910DB38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4043" y="85989"/>
            <a:ext cx="243840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8437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742E0-8B00-4168-B52A-EF87E1D77BC4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53340"/>
            <a:ext cx="243840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4617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5E71-5192-47F2-BD27-C63DD1067EE3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75" y="64688"/>
            <a:ext cx="243840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6919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298846"/>
            <a:ext cx="10515600" cy="1458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608058"/>
            <a:ext cx="10515600" cy="4786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6C1AA-5093-41B2-B041-6AD7DEEA10EB}" type="datetime1">
              <a:rPr lang="it-IT" smtClean="0"/>
              <a:pPr/>
              <a:t>27/10/2020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Silvia E. Sanseverino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E2FDB-114A-415A-BC85-D9AEB65544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9591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056" y="154236"/>
            <a:ext cx="7623672" cy="59491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400" b="1" dirty="0" smtClean="0">
                <a:solidFill>
                  <a:schemeClr val="tx1"/>
                </a:solidFill>
              </a:rPr>
              <a:t>PCTO: UN QUADRO </a:t>
            </a:r>
            <a:r>
              <a:rPr lang="it-IT" sz="4400" b="1" dirty="0" err="1" smtClean="0">
                <a:solidFill>
                  <a:schemeClr val="tx1"/>
                </a:solidFill>
              </a:rPr>
              <a:t>DI</a:t>
            </a:r>
            <a:r>
              <a:rPr lang="it-IT" sz="4400" b="1" dirty="0" smtClean="0">
                <a:solidFill>
                  <a:schemeClr val="tx1"/>
                </a:solidFill>
              </a:rPr>
              <a:t> SINTESI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594912"/>
            <a:ext cx="11821594" cy="6263088"/>
          </a:xfrm>
        </p:spPr>
        <p:txBody>
          <a:bodyPr>
            <a:noAutofit/>
          </a:bodyPr>
          <a:lstStyle/>
          <a:p>
            <a:endParaRPr lang="it-IT" sz="2000" dirty="0" smtClean="0">
              <a:solidFill>
                <a:schemeClr val="tx1"/>
              </a:solidFill>
            </a:endParaRPr>
          </a:p>
          <a:p>
            <a:r>
              <a:rPr lang="it-IT" sz="2000" dirty="0" smtClean="0">
                <a:solidFill>
                  <a:schemeClr val="tx1"/>
                </a:solidFill>
              </a:rPr>
              <a:t>Convenzioni  anno 2020/2021 attivati e in corso di attivazione  con le seguenti </a:t>
            </a:r>
            <a:r>
              <a:rPr lang="it-IT" sz="2000" dirty="0" err="1" smtClean="0">
                <a:solidFill>
                  <a:schemeClr val="tx1"/>
                </a:solidFill>
              </a:rPr>
              <a:t>universita’</a:t>
            </a:r>
            <a:r>
              <a:rPr lang="it-IT" sz="2000" dirty="0" smtClean="0">
                <a:solidFill>
                  <a:schemeClr val="tx1"/>
                </a:solidFill>
              </a:rPr>
              <a:t>: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b="1" dirty="0" smtClean="0">
                <a:solidFill>
                  <a:schemeClr val="tx1"/>
                </a:solidFill>
              </a:rPr>
              <a:t> SAPIENZA, UNIROMATRE,  JOHN </a:t>
            </a:r>
            <a:r>
              <a:rPr lang="it-IT" sz="2000" b="1" dirty="0">
                <a:solidFill>
                  <a:schemeClr val="tx1"/>
                </a:solidFill>
              </a:rPr>
              <a:t>CABOT </a:t>
            </a:r>
            <a:r>
              <a:rPr lang="it-IT" sz="2000" b="1" dirty="0" smtClean="0">
                <a:solidFill>
                  <a:schemeClr val="tx1"/>
                </a:solidFill>
              </a:rPr>
              <a:t>UNIVERSITY, LUISS, LUMSA ,TOR VERGATA</a:t>
            </a:r>
          </a:p>
          <a:p>
            <a:r>
              <a:rPr lang="it-IT" sz="2000" b="1" dirty="0" smtClean="0">
                <a:solidFill>
                  <a:schemeClr val="tx1"/>
                </a:solidFill>
              </a:rPr>
              <a:t>SI SEGNALA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IN AMBITO SCIENTIFICO IL PIANO LAUREE SCIENTIFICHE PRESSO SAPIENZA</a:t>
            </a:r>
          </a:p>
          <a:p>
            <a:r>
              <a:rPr lang="it-IT" sz="2000" dirty="0" smtClean="0"/>
              <a:t>LAB2GO: CATALOGAZIONE E RIQUALIFICAZIONE DEI LABORATORI PRESSO LE SCUOLE SUPERIORI</a:t>
            </a:r>
          </a:p>
          <a:p>
            <a:r>
              <a:rPr lang="it-IT" sz="2000" dirty="0" smtClean="0"/>
              <a:t>INAF INAF-OAR  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ORIENTAMENTO IN RETE</a:t>
            </a:r>
            <a:endParaRPr lang="it-IT" sz="2000" dirty="0" smtClean="0"/>
          </a:p>
          <a:p>
            <a:r>
              <a:rPr lang="it-IT" sz="2000" dirty="0" smtClean="0">
                <a:solidFill>
                  <a:schemeClr val="tx1"/>
                </a:solidFill>
              </a:rPr>
              <a:t>IN AMBITO INFORMATICO CERTIPASS </a:t>
            </a:r>
            <a:r>
              <a:rPr lang="it-IT" sz="2000" dirty="0" err="1" smtClean="0">
                <a:solidFill>
                  <a:schemeClr val="tx1"/>
                </a:solidFill>
              </a:rPr>
              <a:t>_CERTIFICAZIONI</a:t>
            </a:r>
            <a:r>
              <a:rPr lang="it-IT" sz="2000" dirty="0" smtClean="0">
                <a:solidFill>
                  <a:schemeClr val="tx1"/>
                </a:solidFill>
              </a:rPr>
              <a:t> EIPASS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IRSIFAR : PERCORSO DELLA MEMORIA CON IL TERZO MUNICIPIO</a:t>
            </a:r>
          </a:p>
          <a:p>
            <a:r>
              <a:rPr lang="it-IT" sz="2000" b="1" dirty="0" smtClean="0">
                <a:solidFill>
                  <a:schemeClr val="tx1"/>
                </a:solidFill>
              </a:rPr>
              <a:t>NOTE INFORMATIVE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UNICAT  IN CORSO </a:t>
            </a:r>
            <a:r>
              <a:rPr lang="it-IT" sz="2000" dirty="0" err="1" smtClean="0">
                <a:solidFill>
                  <a:schemeClr val="tx1"/>
                </a:solidFill>
              </a:rPr>
              <a:t>DI</a:t>
            </a:r>
            <a:r>
              <a:rPr lang="it-IT" sz="2000" dirty="0" smtClean="0">
                <a:solidFill>
                  <a:schemeClr val="tx1"/>
                </a:solidFill>
              </a:rPr>
              <a:t> FINALIZZAZIONE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SAPIENZA PRESENTAZIONE CATALOGO IL 22/10/2020 - DISPONIBILI  20 POSTI DA ASSEGNARE IL 06 NOVEMBRE 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SARANNO PUBBLICATI SUL SITO ISTITUZIONALE I POSTI ASSEGNATI  PER CANDIDATURE INDIVIDUALI DEGLI STUDENTI 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UNIROMATRE  PRESENTAZIONE CANDIDATURE AUTONOME DEGLI STUDENTI CHIUSE AL 15/10/2020 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 </a:t>
            </a:r>
            <a:endParaRPr lang="it-IT" sz="2000" b="1" dirty="0" smtClean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724" y="148620"/>
            <a:ext cx="3485848" cy="82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7982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COMUNE </a:t>
            </a:r>
            <a:r>
              <a:rPr lang="it-IT" b="1" dirty="0" err="1" smtClean="0"/>
              <a:t>DI</a:t>
            </a:r>
            <a:r>
              <a:rPr lang="it-IT" b="1" dirty="0" smtClean="0"/>
              <a:t> ROMA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410159"/>
            <a:ext cx="5098304" cy="705080"/>
          </a:xfrm>
        </p:spPr>
        <p:txBody>
          <a:bodyPr/>
          <a:lstStyle/>
          <a:p>
            <a:r>
              <a:rPr lang="it-IT" dirty="0" smtClean="0"/>
              <a:t>IN CORSO </a:t>
            </a:r>
            <a:r>
              <a:rPr lang="it-IT" dirty="0" err="1" smtClean="0"/>
              <a:t>DI</a:t>
            </a:r>
            <a:r>
              <a:rPr lang="it-IT" dirty="0" smtClean="0"/>
              <a:t> APPROVAZIONE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427932" cy="36845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Centri di Orientamento al Lavoro COL - Come affrontare un colloquio di lavoro </a:t>
            </a:r>
          </a:p>
          <a:p>
            <a:pPr>
              <a:buNone/>
            </a:pPr>
            <a:r>
              <a:rPr lang="it-IT" dirty="0" smtClean="0"/>
              <a:t>(9 ore - fino a 20 studenti a scuola)</a:t>
            </a:r>
          </a:p>
          <a:p>
            <a:pPr>
              <a:buNone/>
            </a:pPr>
            <a:r>
              <a:rPr lang="it-IT" dirty="0" smtClean="0"/>
              <a:t>Centri di Orientamento al Lavoro COL - I servizi Territoriali per il Lavoro (9 ore - fino a 20 studenti a scuola)</a:t>
            </a:r>
          </a:p>
          <a:p>
            <a:pPr>
              <a:buNone/>
            </a:pPr>
            <a:r>
              <a:rPr lang="it-IT" dirty="0" smtClean="0"/>
              <a:t> Laboratorio Creazione d'Impresa (30 ore - fino a 20 studenti a scuola)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INAF-OAR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474535" cy="36845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="1" dirty="0" smtClean="0"/>
              <a:t>IN ATTESA </a:t>
            </a:r>
            <a:r>
              <a:rPr lang="it-IT" b="1" dirty="0" err="1" smtClean="0"/>
              <a:t>DI</a:t>
            </a:r>
            <a:r>
              <a:rPr lang="it-IT" b="1" dirty="0" smtClean="0"/>
              <a:t> DEFINIZIONE 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Argomenti: Astronomia, Astrofisica e Cosmologia: l'osservazione di corpi celesti, visuale e fotografica, uso di software "planetari" per orientarsi nel cielo stellato, tecniche per l'elaborazione di immagini e video astronomici, scoperte recenti ed esplorazione del sistema solare; realizzazione di articoli scientifici, sia divulgativi, sia relativi alle attività </a:t>
            </a:r>
            <a:r>
              <a:rPr lang="it-IT" dirty="0" err="1" smtClean="0"/>
              <a:t>laboratoriali</a:t>
            </a:r>
            <a:r>
              <a:rPr lang="it-IT" dirty="0" smtClean="0"/>
              <a:t> svolte, con pubblicazione nel blog e/o su </a:t>
            </a:r>
            <a:r>
              <a:rPr lang="it-IT" dirty="0" err="1" smtClean="0"/>
              <a:t>instagram</a:t>
            </a:r>
            <a:r>
              <a:rPr lang="it-IT" dirty="0" smtClean="0"/>
              <a:t> o </a:t>
            </a:r>
            <a:r>
              <a:rPr lang="it-IT" dirty="0" err="1" smtClean="0"/>
              <a:t>facebook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smtClean="0"/>
              <a:t>Sono previsti almeno due seminari/conferenze (a distanza), tenuti da ricercatori astronomi dell'OAR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84742"/>
            <a:ext cx="10515600" cy="187286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LAB2GO: CATALOGAZIONE E RIQUALIFICAZIONE DEI LABORATORI PRESSO LE SCUOLE SUPERIORI </a:t>
            </a:r>
            <a:br>
              <a:rPr lang="it-IT" b="1" dirty="0" smtClean="0"/>
            </a:br>
            <a:r>
              <a:rPr lang="it-IT" b="1" dirty="0" smtClean="0"/>
              <a:t>in corso di approvazione</a:t>
            </a:r>
            <a:r>
              <a:rPr lang="it-IT" b="1" i="1" dirty="0" smtClean="0"/>
              <a:t/>
            </a:r>
            <a:br>
              <a:rPr lang="it-IT" b="1" i="1" dirty="0" smtClean="0"/>
            </a:b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550843" y="2489811"/>
            <a:ext cx="114465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1" dirty="0" smtClean="0"/>
              <a:t>Struttura</a:t>
            </a:r>
          </a:p>
          <a:p>
            <a:r>
              <a:rPr lang="it-IT" dirty="0" smtClean="0"/>
              <a:t>FACOLTA' </a:t>
            </a:r>
            <a:r>
              <a:rPr lang="it-IT" dirty="0" err="1" smtClean="0"/>
              <a:t>DI</a:t>
            </a:r>
            <a:r>
              <a:rPr lang="it-IT" dirty="0" smtClean="0"/>
              <a:t> SCIENZE MATEMATICHE FISICHE e NATURALI</a:t>
            </a:r>
          </a:p>
          <a:p>
            <a:r>
              <a:rPr lang="it-IT" b="1" i="1" dirty="0" smtClean="0"/>
              <a:t>Descrizione</a:t>
            </a:r>
          </a:p>
          <a:p>
            <a:r>
              <a:rPr lang="it-IT" dirty="0" smtClean="0"/>
              <a:t>Il progetto si propone di catalogare, documentare e sviluppare esperimenti realizzabili nei laboratori di fisica, scienze, chimica e robotica delle scuole superiori di secondo grado coinvolte, nonché di riparare la strumentazione non funzionante. A seconda del laboratorio coinvolto si potranno avere attività differenti:</a:t>
            </a:r>
            <a:br>
              <a:rPr lang="it-IT" dirty="0" smtClean="0"/>
            </a:br>
            <a:r>
              <a:rPr lang="it-IT" dirty="0" smtClean="0"/>
              <a:t>- nel caso dei laboratori di fisica e chimica lo studente parteciperà, sotto la supervisione dei Dipartimenti di Fisica e di Chimica, alla catalogazione delle esperienze presenti presso i laboratori delle scuole, con la guida di fisici e di docenti della scuola stessa Si occuperà inoltre della riparazione di strumentazione danneggiata;</a:t>
            </a:r>
            <a:br>
              <a:rPr lang="it-IT" dirty="0" smtClean="0"/>
            </a:br>
            <a:r>
              <a:rPr lang="it-IT" dirty="0" smtClean="0"/>
              <a:t>- nel caso dei laboratori di scienze, gli studenti saranno coinvolti, sotto la supervisione dei Dipartimenti di Biologia Ambientale, di Biologia e Biotecnologie e di Scienze della Terra, nella riqualificazione dei laboratori stessi tramite la catalogazione della strumentazione ma anche lo sviluppo di nuove esperienze.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661011"/>
            <a:ext cx="10515600" cy="1718631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Progetto </a:t>
            </a:r>
            <a:r>
              <a:rPr lang="it-IT" b="1" dirty="0" err="1" smtClean="0"/>
              <a:t>Eipass</a:t>
            </a:r>
            <a:r>
              <a:rPr lang="it-IT" b="1" dirty="0" smtClean="0"/>
              <a:t> “</a:t>
            </a:r>
            <a:r>
              <a:rPr lang="it-IT" b="1" i="1" dirty="0" smtClean="0"/>
              <a:t>UTILIZZO</a:t>
            </a:r>
            <a:r>
              <a:rPr lang="it-IT" b="1" dirty="0" smtClean="0"/>
              <a:t> DELLE NUOVE TECNOLOGIE, STRUMENTAZIONI INFORMATICHE, NETWORKING”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7" y="2505075"/>
            <a:ext cx="11058429" cy="368458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it-IT" sz="4500" dirty="0" smtClean="0">
                <a:solidFill>
                  <a:schemeClr val="tx1"/>
                </a:solidFill>
              </a:rPr>
              <a:t>EIPASS 7 Moduli </a:t>
            </a:r>
            <a:r>
              <a:rPr lang="it-IT" sz="4500" dirty="0" err="1" smtClean="0">
                <a:solidFill>
                  <a:schemeClr val="tx1"/>
                </a:solidFill>
              </a:rPr>
              <a:t>UserLa</a:t>
            </a:r>
            <a:r>
              <a:rPr lang="it-IT" sz="4500" dirty="0" smtClean="0">
                <a:solidFill>
                  <a:schemeClr val="tx1"/>
                </a:solidFill>
              </a:rPr>
              <a:t> certificazione attesta in modo oggettivo il possesso delle competenze intermedie nell’utilizzo degli strumenti ICT come descritte nell’</a:t>
            </a:r>
            <a:r>
              <a:rPr lang="it-IT" sz="4500" dirty="0" err="1" smtClean="0">
                <a:solidFill>
                  <a:schemeClr val="tx1"/>
                </a:solidFill>
              </a:rPr>
              <a:t>e-Competence</a:t>
            </a:r>
            <a:r>
              <a:rPr lang="it-IT" sz="4500" dirty="0" smtClean="0">
                <a:solidFill>
                  <a:schemeClr val="tx1"/>
                </a:solidFill>
              </a:rPr>
              <a:t> </a:t>
            </a:r>
            <a:r>
              <a:rPr lang="it-IT" sz="4500" dirty="0" err="1" smtClean="0">
                <a:solidFill>
                  <a:schemeClr val="tx1"/>
                </a:solidFill>
              </a:rPr>
              <a:t>Framework</a:t>
            </a:r>
            <a:r>
              <a:rPr lang="it-IT" sz="4500" dirty="0" smtClean="0">
                <a:solidFill>
                  <a:schemeClr val="tx1"/>
                </a:solidFill>
              </a:rPr>
              <a:t> </a:t>
            </a:r>
            <a:r>
              <a:rPr lang="it-IT" sz="4500" dirty="0" err="1" smtClean="0">
                <a:solidFill>
                  <a:schemeClr val="tx1"/>
                </a:solidFill>
              </a:rPr>
              <a:t>for</a:t>
            </a:r>
            <a:r>
              <a:rPr lang="it-IT" sz="4500" dirty="0" smtClean="0">
                <a:solidFill>
                  <a:schemeClr val="tx1"/>
                </a:solidFill>
              </a:rPr>
              <a:t> ICT </a:t>
            </a:r>
            <a:r>
              <a:rPr lang="it-IT" sz="4500" dirty="0" err="1" smtClean="0">
                <a:solidFill>
                  <a:schemeClr val="tx1"/>
                </a:solidFill>
              </a:rPr>
              <a:t>Users</a:t>
            </a:r>
            <a:r>
              <a:rPr lang="it-IT" sz="4500" dirty="0" smtClean="0">
                <a:solidFill>
                  <a:schemeClr val="tx1"/>
                </a:solidFill>
              </a:rPr>
              <a:t> (</a:t>
            </a:r>
            <a:r>
              <a:rPr lang="it-IT" sz="4500" dirty="0" err="1" smtClean="0">
                <a:solidFill>
                  <a:schemeClr val="tx1"/>
                </a:solidFill>
              </a:rPr>
              <a:t>e-CF</a:t>
            </a:r>
            <a:r>
              <a:rPr lang="it-IT" sz="4500" dirty="0" smtClean="0">
                <a:solidFill>
                  <a:schemeClr val="tx1"/>
                </a:solidFill>
              </a:rPr>
              <a:t>), il quadro normativo europeo per gli utenti del computer.</a:t>
            </a:r>
          </a:p>
          <a:p>
            <a:pPr lvl="0"/>
            <a:r>
              <a:rPr lang="it-IT" sz="4500" dirty="0" smtClean="0">
                <a:solidFill>
                  <a:schemeClr val="tx1"/>
                </a:solidFill>
              </a:rPr>
              <a:t>EIPASS </a:t>
            </a:r>
            <a:r>
              <a:rPr lang="it-IT" sz="4500" dirty="0" err="1" smtClean="0">
                <a:solidFill>
                  <a:schemeClr val="tx1"/>
                </a:solidFill>
              </a:rPr>
              <a:t>ProgressiveLa</a:t>
            </a:r>
            <a:r>
              <a:rPr lang="it-IT" sz="4500" dirty="0" smtClean="0">
                <a:solidFill>
                  <a:schemeClr val="tx1"/>
                </a:solidFill>
              </a:rPr>
              <a:t> certificazione attesta in modo oggettivo il possesso delle competenze avanzate nell’utilizzo degli strumenti ICT, nello specifico l’applicativo Microsoft Office, come descritte nell’</a:t>
            </a:r>
            <a:r>
              <a:rPr lang="it-IT" sz="4500" dirty="0" err="1" smtClean="0">
                <a:solidFill>
                  <a:schemeClr val="tx1"/>
                </a:solidFill>
              </a:rPr>
              <a:t>eCompetence</a:t>
            </a:r>
            <a:r>
              <a:rPr lang="it-IT" sz="4500" dirty="0" smtClean="0">
                <a:solidFill>
                  <a:schemeClr val="tx1"/>
                </a:solidFill>
              </a:rPr>
              <a:t> </a:t>
            </a:r>
            <a:r>
              <a:rPr lang="it-IT" sz="4500" dirty="0" err="1" smtClean="0">
                <a:solidFill>
                  <a:schemeClr val="tx1"/>
                </a:solidFill>
              </a:rPr>
              <a:t>Framework</a:t>
            </a:r>
            <a:r>
              <a:rPr lang="it-IT" sz="4500" dirty="0" smtClean="0">
                <a:solidFill>
                  <a:schemeClr val="tx1"/>
                </a:solidFill>
              </a:rPr>
              <a:t> </a:t>
            </a:r>
            <a:r>
              <a:rPr lang="it-IT" sz="4500" dirty="0" err="1" smtClean="0">
                <a:solidFill>
                  <a:schemeClr val="tx1"/>
                </a:solidFill>
              </a:rPr>
              <a:t>for</a:t>
            </a:r>
            <a:r>
              <a:rPr lang="it-IT" sz="4500" dirty="0" smtClean="0">
                <a:solidFill>
                  <a:schemeClr val="tx1"/>
                </a:solidFill>
              </a:rPr>
              <a:t> ICT </a:t>
            </a:r>
            <a:r>
              <a:rPr lang="it-IT" sz="4500" dirty="0" err="1" smtClean="0">
                <a:solidFill>
                  <a:schemeClr val="tx1"/>
                </a:solidFill>
              </a:rPr>
              <a:t>Users</a:t>
            </a:r>
            <a:r>
              <a:rPr lang="it-IT" sz="4500" dirty="0" smtClean="0">
                <a:solidFill>
                  <a:schemeClr val="tx1"/>
                </a:solidFill>
              </a:rPr>
              <a:t> (</a:t>
            </a:r>
            <a:r>
              <a:rPr lang="it-IT" sz="4500" dirty="0" err="1" smtClean="0">
                <a:solidFill>
                  <a:schemeClr val="tx1"/>
                </a:solidFill>
              </a:rPr>
              <a:t>e-CF</a:t>
            </a:r>
            <a:r>
              <a:rPr lang="it-IT" sz="4500" dirty="0" smtClean="0">
                <a:solidFill>
                  <a:schemeClr val="tx1"/>
                </a:solidFill>
              </a:rPr>
              <a:t>), il quadro normativo europeo per gli utenti del computer.</a:t>
            </a:r>
          </a:p>
          <a:p>
            <a:pPr lvl="0"/>
            <a:r>
              <a:rPr lang="it-IT" sz="4500" dirty="0" smtClean="0">
                <a:solidFill>
                  <a:schemeClr val="tx1"/>
                </a:solidFill>
              </a:rPr>
              <a:t>EIPASS </a:t>
            </a:r>
            <a:r>
              <a:rPr lang="it-IT" sz="4500" dirty="0" err="1" smtClean="0">
                <a:solidFill>
                  <a:schemeClr val="tx1"/>
                </a:solidFill>
              </a:rPr>
              <a:t>WebLa</a:t>
            </a:r>
            <a:r>
              <a:rPr lang="it-IT" sz="4500" dirty="0" smtClean="0">
                <a:solidFill>
                  <a:schemeClr val="tx1"/>
                </a:solidFill>
              </a:rPr>
              <a:t> certificazione attesta il possesso delle competenze necessarie per progettare, sviluppare e gestire siti internet, conoscendo le basi dell’ottimizzazione nei motori di ricerca e del </a:t>
            </a:r>
            <a:r>
              <a:rPr lang="it-IT" sz="4500" dirty="0" err="1" smtClean="0">
                <a:solidFill>
                  <a:schemeClr val="tx1"/>
                </a:solidFill>
              </a:rPr>
              <a:t>Facebook</a:t>
            </a:r>
            <a:r>
              <a:rPr lang="it-IT" sz="4500" dirty="0" smtClean="0">
                <a:solidFill>
                  <a:schemeClr val="tx1"/>
                </a:solidFill>
              </a:rPr>
              <a:t> marketing.</a:t>
            </a:r>
          </a:p>
          <a:p>
            <a:pPr lvl="0"/>
            <a:r>
              <a:rPr lang="it-IT" sz="4500" dirty="0" smtClean="0">
                <a:solidFill>
                  <a:schemeClr val="tx1"/>
                </a:solidFill>
              </a:rPr>
              <a:t>EIPASS </a:t>
            </a:r>
            <a:r>
              <a:rPr lang="it-IT" sz="4500" dirty="0" err="1" smtClean="0">
                <a:solidFill>
                  <a:schemeClr val="tx1"/>
                </a:solidFill>
              </a:rPr>
              <a:t>CADIl</a:t>
            </a:r>
            <a:r>
              <a:rPr lang="it-IT" sz="4500" dirty="0" smtClean="0">
                <a:solidFill>
                  <a:schemeClr val="tx1"/>
                </a:solidFill>
              </a:rPr>
              <a:t> percorso formativo e di certificazione ti consente di scegliere tra due programmi: &gt;</a:t>
            </a:r>
            <a:r>
              <a:rPr lang="it-IT" sz="4500" dirty="0" err="1" smtClean="0">
                <a:solidFill>
                  <a:schemeClr val="tx1"/>
                </a:solidFill>
              </a:rPr>
              <a:t>ArchiCAD</a:t>
            </a:r>
            <a:r>
              <a:rPr lang="it-IT" sz="4500" dirty="0" smtClean="0">
                <a:solidFill>
                  <a:schemeClr val="tx1"/>
                </a:solidFill>
              </a:rPr>
              <a:t>&gt; AutoCAD Mediante un sistema CAD si possono creare disegni tecnici e modelli sia bidimensionali che tridimensionali.</a:t>
            </a:r>
          </a:p>
          <a:p>
            <a:pPr lvl="0"/>
            <a:r>
              <a:rPr lang="it-IT" sz="4500" dirty="0" smtClean="0">
                <a:solidFill>
                  <a:schemeClr val="tx1"/>
                </a:solidFill>
              </a:rPr>
              <a:t>EIPASS 7 Moduli </a:t>
            </a:r>
            <a:r>
              <a:rPr lang="it-IT" sz="4500" dirty="0" err="1" smtClean="0">
                <a:solidFill>
                  <a:schemeClr val="tx1"/>
                </a:solidFill>
              </a:rPr>
              <a:t>User</a:t>
            </a:r>
            <a:r>
              <a:rPr lang="it-IT" sz="4500" dirty="0" smtClean="0">
                <a:solidFill>
                  <a:schemeClr val="tx1"/>
                </a:solidFill>
              </a:rPr>
              <a:t> + (English </a:t>
            </a:r>
            <a:r>
              <a:rPr lang="it-IT" sz="4500" dirty="0" err="1" smtClean="0">
                <a:solidFill>
                  <a:schemeClr val="tx1"/>
                </a:solidFill>
              </a:rPr>
              <a:t>version</a:t>
            </a:r>
            <a:r>
              <a:rPr lang="it-IT" sz="4500" dirty="0" smtClean="0">
                <a:solidFill>
                  <a:schemeClr val="tx1"/>
                </a:solidFill>
              </a:rPr>
              <a:t>)È una certificazione informatica interamente in lingua inglese. Ti permette di: • acquisire le competenze intermedie di utilizzo degli strumenti ICT; • acquisire familiarità con l’inglese e di padroneggiare la terminologia utilizzata in informatica; • migliorare le competenze linguistiche di base come l’ascolto e la lettura</a:t>
            </a:r>
          </a:p>
          <a:p>
            <a:pPr lvl="0"/>
            <a:r>
              <a:rPr lang="it-IT" sz="4500" dirty="0" smtClean="0">
                <a:solidFill>
                  <a:schemeClr val="tx1"/>
                </a:solidFill>
              </a:rPr>
              <a:t>EIPASS Social Media </a:t>
            </a:r>
            <a:r>
              <a:rPr lang="it-IT" sz="4500" dirty="0" err="1" smtClean="0">
                <a:solidFill>
                  <a:schemeClr val="tx1"/>
                </a:solidFill>
              </a:rPr>
              <a:t>ManagerLa</a:t>
            </a:r>
            <a:r>
              <a:rPr lang="it-IT" sz="4500" dirty="0" smtClean="0">
                <a:solidFill>
                  <a:schemeClr val="tx1"/>
                </a:solidFill>
              </a:rPr>
              <a:t> certificazione attesta il possesso delle social media </a:t>
            </a:r>
            <a:r>
              <a:rPr lang="it-IT" sz="4500" dirty="0" err="1" smtClean="0">
                <a:solidFill>
                  <a:schemeClr val="tx1"/>
                </a:solidFill>
              </a:rPr>
              <a:t>skills</a:t>
            </a:r>
            <a:r>
              <a:rPr lang="it-IT" sz="4500" dirty="0" smtClean="0">
                <a:solidFill>
                  <a:schemeClr val="tx1"/>
                </a:solidFill>
              </a:rPr>
              <a:t> necessarie per gestire i social e avviare una carriera di successo in una professione recente ma già molto richiesta dal mercato. Apprendi le tecniche, impara a creare una social media </a:t>
            </a:r>
            <a:r>
              <a:rPr lang="it-IT" sz="4500" dirty="0" err="1" smtClean="0">
                <a:solidFill>
                  <a:schemeClr val="tx1"/>
                </a:solidFill>
              </a:rPr>
              <a:t>strategy</a:t>
            </a:r>
            <a:r>
              <a:rPr lang="it-IT" sz="4500" dirty="0" smtClean="0">
                <a:solidFill>
                  <a:schemeClr val="tx1"/>
                </a:solidFill>
              </a:rPr>
              <a:t> e a fare advertising.</a:t>
            </a:r>
          </a:p>
          <a:p>
            <a:pPr lvl="0"/>
            <a:r>
              <a:rPr lang="it-IT" sz="4500" dirty="0" smtClean="0">
                <a:solidFill>
                  <a:schemeClr val="tx1"/>
                </a:solidFill>
              </a:rPr>
              <a:t>EIPASS </a:t>
            </a:r>
            <a:r>
              <a:rPr lang="it-IT" sz="4500" dirty="0" err="1" smtClean="0">
                <a:solidFill>
                  <a:schemeClr val="tx1"/>
                </a:solidFill>
              </a:rPr>
              <a:t>CodingLa</a:t>
            </a:r>
            <a:r>
              <a:rPr lang="it-IT" sz="4500" dirty="0" smtClean="0">
                <a:solidFill>
                  <a:schemeClr val="tx1"/>
                </a:solidFill>
              </a:rPr>
              <a:t> certificazione attesta il possesso delle </a:t>
            </a:r>
            <a:r>
              <a:rPr lang="it-IT" sz="4500" dirty="0" err="1" smtClean="0">
                <a:solidFill>
                  <a:schemeClr val="tx1"/>
                </a:solidFill>
              </a:rPr>
              <a:t>compenze</a:t>
            </a:r>
            <a:r>
              <a:rPr lang="it-IT" sz="4500" dirty="0" smtClean="0">
                <a:solidFill>
                  <a:schemeClr val="tx1"/>
                </a:solidFill>
              </a:rPr>
              <a:t> di programmazione a blocchi, basate sullo sviluppo del pensiero computazionale e l’</a:t>
            </a:r>
            <a:r>
              <a:rPr lang="it-IT" sz="4500" dirty="0" err="1" smtClean="0">
                <a:solidFill>
                  <a:schemeClr val="tx1"/>
                </a:solidFill>
              </a:rPr>
              <a:t>algoritmizzazione</a:t>
            </a:r>
            <a:r>
              <a:rPr lang="it-IT" sz="4500" dirty="0" smtClean="0">
                <a:solidFill>
                  <a:schemeClr val="tx1"/>
                </a:solidFill>
              </a:rPr>
              <a:t> di procedure. La formazione si concentra su applicazioni di </a:t>
            </a:r>
            <a:r>
              <a:rPr lang="it-IT" sz="4500" dirty="0" err="1" smtClean="0">
                <a:solidFill>
                  <a:schemeClr val="tx1"/>
                </a:solidFill>
              </a:rPr>
              <a:t>coding</a:t>
            </a:r>
            <a:r>
              <a:rPr lang="it-IT" sz="4500" dirty="0" smtClean="0">
                <a:solidFill>
                  <a:schemeClr val="tx1"/>
                </a:solidFill>
              </a:rPr>
              <a:t> nel contesto </a:t>
            </a:r>
            <a:r>
              <a:rPr lang="it-IT" sz="4500" dirty="0" err="1" smtClean="0">
                <a:solidFill>
                  <a:schemeClr val="tx1"/>
                </a:solidFill>
              </a:rPr>
              <a:t>didattico-scolastico</a:t>
            </a:r>
            <a:r>
              <a:rPr lang="it-IT" sz="4500" dirty="0" smtClean="0">
                <a:solidFill>
                  <a:schemeClr val="tx1"/>
                </a:solidFill>
              </a:rPr>
              <a:t>, con esempi di applicazioni in diverse discipline curricolari.</a:t>
            </a:r>
          </a:p>
          <a:p>
            <a:pPr lvl="0"/>
            <a:r>
              <a:rPr lang="it-IT" sz="4500" dirty="0" smtClean="0">
                <a:solidFill>
                  <a:schemeClr val="tx1"/>
                </a:solidFill>
              </a:rPr>
              <a:t>EIPASS Informatica giuridica avvocati, docenti, studenti, impiegati, formatori, professionisti e chiunque voglia approfondire l’utilizzo degli strumenti ICT dal punto di vista giuridico.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Telefono rosa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399142"/>
            <a:ext cx="11080463" cy="1784733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con il progetto “Le donne un filo che unisce mondi e culture diverse”   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IN CORSO </a:t>
            </a:r>
            <a:r>
              <a:rPr lang="it-IT" dirty="0" err="1" smtClean="0">
                <a:solidFill>
                  <a:schemeClr val="tx1"/>
                </a:solidFill>
              </a:rPr>
              <a:t>DI</a:t>
            </a:r>
            <a:r>
              <a:rPr lang="it-IT" dirty="0" smtClean="0">
                <a:solidFill>
                  <a:schemeClr val="tx1"/>
                </a:solidFill>
              </a:rPr>
              <a:t> DEFINIZIONE E APPROVAZIONE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980501"/>
            <a:ext cx="10515600" cy="1299991"/>
          </a:xfrm>
        </p:spPr>
        <p:txBody>
          <a:bodyPr/>
          <a:lstStyle/>
          <a:p>
            <a:pPr algn="ctr"/>
            <a:r>
              <a:rPr lang="it-IT" b="1" dirty="0" smtClean="0"/>
              <a:t>Università Cattolica del Sacro Cuore </a:t>
            </a:r>
            <a:br>
              <a:rPr lang="it-IT" b="1" dirty="0" smtClean="0"/>
            </a:br>
            <a:r>
              <a:rPr lang="it-IT" b="1" dirty="0" smtClean="0"/>
              <a:t>in corso di valutazione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320299" cy="36845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·         </a:t>
            </a:r>
            <a:r>
              <a:rPr lang="it-IT" i="1" u="sng" dirty="0" smtClean="0"/>
              <a:t>“Be </a:t>
            </a:r>
            <a:r>
              <a:rPr lang="it-IT" i="1" u="sng" dirty="0" err="1" smtClean="0"/>
              <a:t>smart</a:t>
            </a:r>
            <a:r>
              <a:rPr lang="it-IT" i="1" u="sng" dirty="0" smtClean="0"/>
              <a:t>! Young </a:t>
            </a:r>
            <a:r>
              <a:rPr lang="it-IT" i="1" u="sng" dirty="0" err="1" smtClean="0"/>
              <a:t>Startupper</a:t>
            </a:r>
            <a:r>
              <a:rPr lang="it-IT" i="1" u="sng" dirty="0" smtClean="0"/>
              <a:t> </a:t>
            </a:r>
            <a:r>
              <a:rPr lang="it-IT" i="1" u="sng" dirty="0" err="1" smtClean="0"/>
              <a:t>Competition</a:t>
            </a:r>
            <a:r>
              <a:rPr lang="it-IT" i="1" u="sng" dirty="0" smtClean="0"/>
              <a:t>“</a:t>
            </a:r>
            <a:r>
              <a:rPr lang="it-IT" dirty="0" smtClean="0"/>
              <a:t>: percorso didattico ed esperienziale nel quale gli studenti vengono stimolati a riflettere sul ruolo delle idee di business innovative per lo sviluppo di imprese di successo nei settori emergenti. Le conoscenze acquisite permetteranno agli studenti di progettare una start-up da presentare al termine del percorso.</a:t>
            </a:r>
          </a:p>
          <a:p>
            <a:r>
              <a:rPr lang="it-IT" dirty="0" smtClean="0"/>
              <a:t>·         </a:t>
            </a:r>
            <a:r>
              <a:rPr lang="it-IT" i="1" u="sng" dirty="0" smtClean="0"/>
              <a:t>“L’economia a supporto del benessere: ambiente, salute, alimentazione”</a:t>
            </a:r>
            <a:r>
              <a:rPr lang="it-IT" dirty="0" smtClean="0"/>
              <a:t>: gli studenti vengono a conoscenza dei principi base dei modelli e degli strumenti dell’economia al fine di sviluppare un progetto capace di affrontare alcuni temi chiave del benessere delle società avanzate: ambiente, salute e alimentazione.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        L'elenco dei PCTO verrà implementato con i progetti della Facoltà di Medicina e chirurgia.</a:t>
            </a:r>
          </a:p>
          <a:p>
            <a:pPr>
              <a:buNone/>
            </a:pPr>
            <a:r>
              <a:rPr lang="it-IT" dirty="0" smtClean="0"/>
              <a:t>         Orientamento :incontri di preparazione all’esame di ammissione </a:t>
            </a:r>
            <a:r>
              <a:rPr lang="it-IT" dirty="0" err="1" smtClean="0"/>
              <a:t>facolta’</a:t>
            </a:r>
            <a:r>
              <a:rPr lang="it-IT" dirty="0" smtClean="0"/>
              <a:t> di Medicina e di economia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94872" y="1002535"/>
            <a:ext cx="10515600" cy="692254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 PER LE TERZE CLASSI  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423081" y="1305342"/>
            <a:ext cx="1109562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r>
              <a:rPr lang="it-IT" b="1" dirty="0" smtClean="0"/>
              <a:t>5 h Introduzione al Percorso, presentazione  dell’offerta PCTO , della normativa di riferimento e dei diritti e doveri degli studenti in PCTO _ DIRITTO AL LAVORO/ DIRITTO DEL </a:t>
            </a:r>
            <a:r>
              <a:rPr lang="it-IT" b="1" dirty="0" err="1" smtClean="0"/>
              <a:t>LAVORO_</a:t>
            </a:r>
            <a:r>
              <a:rPr lang="it-IT" b="1" dirty="0" smtClean="0"/>
              <a:t>  </a:t>
            </a:r>
            <a:endParaRPr lang="it-IT" dirty="0" smtClean="0"/>
          </a:p>
          <a:p>
            <a:endParaRPr lang="it-IT" b="1" dirty="0" smtClean="0"/>
          </a:p>
          <a:p>
            <a:r>
              <a:rPr lang="it-IT" b="1" dirty="0" smtClean="0"/>
              <a:t>PROPOSTA : h.3 in orario pomeridiano</a:t>
            </a:r>
            <a:r>
              <a:rPr lang="it-IT" dirty="0" smtClean="0"/>
              <a:t> </a:t>
            </a:r>
            <a:r>
              <a:rPr lang="it-IT" b="1" dirty="0" smtClean="0"/>
              <a:t>in </a:t>
            </a:r>
            <a:r>
              <a:rPr lang="it-IT" b="1" dirty="0" err="1" smtClean="0"/>
              <a:t>modalita’</a:t>
            </a:r>
            <a:r>
              <a:rPr lang="it-IT" b="1" dirty="0" smtClean="0"/>
              <a:t> on </a:t>
            </a:r>
            <a:r>
              <a:rPr lang="it-IT" b="1" dirty="0" err="1" smtClean="0"/>
              <a:t>line</a:t>
            </a:r>
            <a:endParaRPr lang="it-IT" dirty="0" smtClean="0"/>
          </a:p>
          <a:p>
            <a:r>
              <a:rPr lang="it-IT" b="1" dirty="0" smtClean="0"/>
              <a:t>h2 in presenza in orario antimeridiano  nella settimana dal 03 novembre al 06 novembre        </a:t>
            </a:r>
            <a:endParaRPr lang="it-IT" dirty="0" smtClean="0"/>
          </a:p>
          <a:p>
            <a:r>
              <a:rPr lang="it-IT" b="1" dirty="0" smtClean="0"/>
              <a:t> </a:t>
            </a:r>
          </a:p>
          <a:p>
            <a:r>
              <a:rPr lang="it-IT" b="1" dirty="0" smtClean="0"/>
              <a:t>DA CALENDARIZZARE </a:t>
            </a:r>
            <a:r>
              <a:rPr lang="it-IT" b="1" dirty="0" err="1" smtClean="0"/>
              <a:t>seguira’</a:t>
            </a:r>
            <a:r>
              <a:rPr lang="it-IT" b="1" dirty="0" smtClean="0"/>
              <a:t> circolare</a:t>
            </a:r>
          </a:p>
          <a:p>
            <a:r>
              <a:rPr lang="it-IT" b="1" dirty="0" smtClean="0"/>
              <a:t> </a:t>
            </a:r>
            <a:endParaRPr lang="it-IT" dirty="0" smtClean="0"/>
          </a:p>
          <a:p>
            <a:r>
              <a:rPr lang="it-IT" b="1" dirty="0" smtClean="0"/>
              <a:t>8 h Formazione su salute e sicurezza negli ambienti di lavoro (4 h on </a:t>
            </a:r>
            <a:r>
              <a:rPr lang="it-IT" b="1" dirty="0" err="1" smtClean="0"/>
              <a:t>line</a:t>
            </a:r>
            <a:r>
              <a:rPr lang="it-IT" b="1" dirty="0" smtClean="0"/>
              <a:t> sul portale del MIUR; 4 h on </a:t>
            </a:r>
            <a:r>
              <a:rPr lang="it-IT" b="1" dirty="0" err="1" smtClean="0"/>
              <a:t>line</a:t>
            </a:r>
            <a:r>
              <a:rPr lang="it-IT" b="1" dirty="0" smtClean="0"/>
              <a:t>  su </a:t>
            </a:r>
            <a:r>
              <a:rPr lang="it-IT" b="1" dirty="0" err="1" smtClean="0"/>
              <a:t>Spaggiari</a:t>
            </a:r>
            <a:r>
              <a:rPr lang="it-IT" b="1" dirty="0" smtClean="0"/>
              <a:t> Scuola e Territorio)</a:t>
            </a:r>
            <a:endParaRPr lang="it-IT" dirty="0" smtClean="0"/>
          </a:p>
          <a:p>
            <a:r>
              <a:rPr lang="it-IT" b="1" dirty="0" smtClean="0"/>
              <a:t>In corso </a:t>
            </a:r>
            <a:r>
              <a:rPr lang="it-IT" b="1" dirty="0" err="1" smtClean="0"/>
              <a:t>spaggiari</a:t>
            </a:r>
            <a:r>
              <a:rPr lang="it-IT" b="1" dirty="0" smtClean="0"/>
              <a:t> SCADENZA 27/10/2020  GIA’ IN CIRCOLARE </a:t>
            </a:r>
            <a:endParaRPr lang="it-IT" dirty="0" smtClean="0"/>
          </a:p>
          <a:p>
            <a:r>
              <a:rPr lang="it-IT" b="1" dirty="0" smtClean="0"/>
              <a:t>Da attivare  CORSO MIUR  CON SCADENZA 15/11/2020 </a:t>
            </a:r>
          </a:p>
          <a:p>
            <a:r>
              <a:rPr lang="it-IT" b="1" dirty="0" smtClean="0"/>
              <a:t>Il MIUR in collaborazione con l’INAIL ha realizzato uno specifico percorso formativo da seguire in modalità </a:t>
            </a:r>
            <a:r>
              <a:rPr lang="it-IT" b="1" dirty="0" err="1" smtClean="0"/>
              <a:t>eLearning</a:t>
            </a:r>
            <a:r>
              <a:rPr lang="it-IT" b="1" dirty="0" smtClean="0"/>
              <a:t>, dal titolo “Studiare il lavoro”- La tutela della salute e della sicurezza per gli studenti lavoratori in Alternanza Scuola Lavoro.</a:t>
            </a:r>
          </a:p>
          <a:p>
            <a:r>
              <a:rPr lang="it-IT" b="1" dirty="0" smtClean="0"/>
              <a:t> Il corso   riconosce un credito formativo permanente, valido per tutta la vita e in qualunque ambito universitario e lavorativo.</a:t>
            </a:r>
          </a:p>
          <a:p>
            <a:endParaRPr lang="it-IT" b="1" dirty="0" smtClean="0"/>
          </a:p>
          <a:p>
            <a:r>
              <a:rPr lang="it-IT" dirty="0" smtClean="0"/>
              <a:t>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42594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980500"/>
            <a:ext cx="10515600" cy="96948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Proposte ad oggi valutate dal gruppo di lavoro </a:t>
            </a:r>
            <a:r>
              <a:rPr lang="it-IT" dirty="0" err="1" smtClean="0"/>
              <a:t>modalita’</a:t>
            </a:r>
            <a:r>
              <a:rPr lang="it-IT" dirty="0" smtClean="0"/>
              <a:t> a distanza: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101687" y="1994053"/>
            <a:ext cx="10889927" cy="804229"/>
          </a:xfrm>
        </p:spPr>
        <p:txBody>
          <a:bodyPr>
            <a:noAutofit/>
          </a:bodyPr>
          <a:lstStyle/>
          <a:p>
            <a:r>
              <a:rPr lang="it-IT" sz="4400" dirty="0" smtClean="0"/>
              <a:t> </a:t>
            </a:r>
          </a:p>
          <a:p>
            <a:pPr algn="ctr"/>
            <a:r>
              <a:rPr lang="it-IT" sz="4400" dirty="0" smtClean="0"/>
              <a:t>DIPLOMACY EDUCATION 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96608" y="2743199"/>
            <a:ext cx="11795392" cy="395505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8000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8000" b="1" dirty="0" smtClean="0">
                <a:solidFill>
                  <a:schemeClr val="tx1"/>
                </a:solidFill>
              </a:rPr>
              <a:t>Destinatari:studente 3,4,5 anno _</a:t>
            </a:r>
          </a:p>
          <a:p>
            <a:pPr marL="0" indent="0">
              <a:buNone/>
            </a:pPr>
            <a:r>
              <a:rPr lang="it-IT" sz="8000" b="1" dirty="0" smtClean="0">
                <a:solidFill>
                  <a:schemeClr val="tx1"/>
                </a:solidFill>
              </a:rPr>
              <a:t>Ore certificate:50</a:t>
            </a:r>
          </a:p>
          <a:p>
            <a:pPr marL="0" indent="0">
              <a:buNone/>
            </a:pPr>
            <a:r>
              <a:rPr lang="it-IT" sz="8000" b="1" dirty="0" smtClean="0">
                <a:solidFill>
                  <a:schemeClr val="tx1"/>
                </a:solidFill>
              </a:rPr>
              <a:t>Collega </a:t>
            </a:r>
            <a:r>
              <a:rPr lang="it-IT" sz="8000" b="1" dirty="0">
                <a:solidFill>
                  <a:schemeClr val="tx1"/>
                </a:solidFill>
              </a:rPr>
              <a:t>il mondo degli studenti a quello della diplomazia in un programma </a:t>
            </a:r>
            <a:r>
              <a:rPr lang="it-IT" sz="8000" b="1" dirty="0" err="1" smtClean="0">
                <a:solidFill>
                  <a:schemeClr val="tx1"/>
                </a:solidFill>
              </a:rPr>
              <a:t>dI</a:t>
            </a:r>
            <a:r>
              <a:rPr lang="it-IT" sz="8000" b="1" dirty="0" smtClean="0">
                <a:solidFill>
                  <a:schemeClr val="tx1"/>
                </a:solidFill>
              </a:rPr>
              <a:t> </a:t>
            </a:r>
            <a:r>
              <a:rPr lang="it-IT" sz="8000" b="1" dirty="0">
                <a:solidFill>
                  <a:schemeClr val="tx1"/>
                </a:solidFill>
              </a:rPr>
              <a:t>2 macro-fasi</a:t>
            </a:r>
            <a:r>
              <a:rPr lang="it-IT" sz="8000" b="1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it-IT" sz="8000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8000" b="1" dirty="0" smtClean="0">
                <a:solidFill>
                  <a:schemeClr val="tx1"/>
                </a:solidFill>
              </a:rPr>
              <a:t>l’</a:t>
            </a:r>
            <a:r>
              <a:rPr lang="it-IT" sz="8000" b="1" dirty="0" err="1" smtClean="0">
                <a:solidFill>
                  <a:schemeClr val="tx1"/>
                </a:solidFill>
              </a:rPr>
              <a:t>Embassy</a:t>
            </a:r>
            <a:r>
              <a:rPr lang="it-IT" sz="8000" b="1" dirty="0" smtClean="0">
                <a:solidFill>
                  <a:schemeClr val="tx1"/>
                </a:solidFill>
              </a:rPr>
              <a:t> </a:t>
            </a:r>
            <a:r>
              <a:rPr lang="it-IT" sz="8000" b="1" dirty="0" err="1">
                <a:solidFill>
                  <a:schemeClr val="tx1"/>
                </a:solidFill>
              </a:rPr>
              <a:t>Adoption</a:t>
            </a:r>
            <a:r>
              <a:rPr lang="it-IT" sz="8000" b="1" dirty="0">
                <a:solidFill>
                  <a:schemeClr val="tx1"/>
                </a:solidFill>
              </a:rPr>
              <a:t> Program® (EAP) e il Global Action Model </a:t>
            </a:r>
            <a:r>
              <a:rPr lang="it-IT" sz="8000" b="1" dirty="0" err="1">
                <a:solidFill>
                  <a:schemeClr val="tx1"/>
                </a:solidFill>
              </a:rPr>
              <a:t>United</a:t>
            </a:r>
            <a:r>
              <a:rPr lang="it-IT" sz="8000" b="1" dirty="0">
                <a:solidFill>
                  <a:schemeClr val="tx1"/>
                </a:solidFill>
              </a:rPr>
              <a:t> Nations (GAMUN). </a:t>
            </a:r>
            <a:r>
              <a:rPr lang="it-IT" sz="8000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it-IT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8000" b="1" dirty="0" smtClean="0">
                <a:solidFill>
                  <a:schemeClr val="tx1"/>
                </a:solidFill>
              </a:rPr>
              <a:t>Gli studenti adottano un’ambasciata, incontrano l’ambasciatore partecipano </a:t>
            </a:r>
          </a:p>
          <a:p>
            <a:pPr>
              <a:buFontTx/>
              <a:buChar char="-"/>
            </a:pPr>
            <a:r>
              <a:rPr lang="it-IT" sz="8000" b="1" dirty="0" smtClean="0">
                <a:solidFill>
                  <a:schemeClr val="tx1"/>
                </a:solidFill>
              </a:rPr>
              <a:t>a </a:t>
            </a:r>
            <a:r>
              <a:rPr lang="it-IT" sz="8000" b="1" dirty="0">
                <a:solidFill>
                  <a:schemeClr val="tx1"/>
                </a:solidFill>
              </a:rPr>
              <a:t>seminari sui paesi, sulle tematiche oggetto di studio, sui documenti utili per la diplomazia </a:t>
            </a:r>
            <a:r>
              <a:rPr lang="it-IT" sz="8000" b="1" dirty="0" smtClean="0">
                <a:solidFill>
                  <a:schemeClr val="tx1"/>
                </a:solidFill>
              </a:rPr>
              <a:t> ad </a:t>
            </a:r>
            <a:r>
              <a:rPr lang="it-IT" sz="8000" b="1" dirty="0">
                <a:solidFill>
                  <a:schemeClr val="tx1"/>
                </a:solidFill>
              </a:rPr>
              <a:t>altre attività con gli </a:t>
            </a:r>
            <a:r>
              <a:rPr lang="it-IT" sz="8000" b="1" dirty="0" smtClean="0">
                <a:solidFill>
                  <a:schemeClr val="tx1"/>
                </a:solidFill>
              </a:rPr>
              <a:t>enti coinvolti, </a:t>
            </a:r>
          </a:p>
          <a:p>
            <a:pPr marL="0" indent="0" fontAlgn="base">
              <a:buNone/>
            </a:pPr>
            <a:r>
              <a:rPr lang="it-IT" sz="8000" b="1" dirty="0" smtClean="0">
                <a:solidFill>
                  <a:schemeClr val="tx1"/>
                </a:solidFill>
              </a:rPr>
              <a:t>- ad </a:t>
            </a:r>
            <a:r>
              <a:rPr lang="it-IT" sz="8000" b="1" dirty="0">
                <a:solidFill>
                  <a:schemeClr val="tx1"/>
                </a:solidFill>
              </a:rPr>
              <a:t>una simulazione dei lavori dell’ONU e altri organismi regionali e mondiali presso la sede ONU del World </a:t>
            </a:r>
            <a:r>
              <a:rPr lang="it-IT" sz="8000" b="1" dirty="0" err="1">
                <a:solidFill>
                  <a:schemeClr val="tx1"/>
                </a:solidFill>
              </a:rPr>
              <a:t>Food</a:t>
            </a:r>
            <a:r>
              <a:rPr lang="it-IT" sz="8000" b="1" dirty="0">
                <a:solidFill>
                  <a:schemeClr val="tx1"/>
                </a:solidFill>
              </a:rPr>
              <a:t> </a:t>
            </a:r>
            <a:r>
              <a:rPr lang="it-IT" sz="8000" b="1" dirty="0" err="1">
                <a:solidFill>
                  <a:schemeClr val="tx1"/>
                </a:solidFill>
              </a:rPr>
              <a:t>Programme</a:t>
            </a:r>
            <a:r>
              <a:rPr lang="it-IT" sz="8000" b="1" dirty="0">
                <a:solidFill>
                  <a:schemeClr val="tx1"/>
                </a:solidFill>
              </a:rPr>
              <a:t> e/o della FAO a Roma in qualità di rappresentanti </a:t>
            </a:r>
            <a:r>
              <a:rPr lang="it-IT" sz="8000" b="1" dirty="0" smtClean="0">
                <a:solidFill>
                  <a:schemeClr val="tx1"/>
                </a:solidFill>
              </a:rPr>
              <a:t>  </a:t>
            </a:r>
            <a:r>
              <a:rPr lang="it-IT" sz="8000" b="1" dirty="0">
                <a:solidFill>
                  <a:schemeClr val="tx1"/>
                </a:solidFill>
              </a:rPr>
              <a:t>ricoprendo vari </a:t>
            </a:r>
            <a:r>
              <a:rPr lang="it-IT" sz="8000" b="1" dirty="0" smtClean="0">
                <a:solidFill>
                  <a:schemeClr val="tx1"/>
                </a:solidFill>
              </a:rPr>
              <a:t>ruoli</a:t>
            </a:r>
            <a:r>
              <a:rPr lang="it-IT" sz="8000" b="1" dirty="0">
                <a:solidFill>
                  <a:schemeClr val="tx1"/>
                </a:solidFill>
              </a:rPr>
              <a:t> </a:t>
            </a:r>
            <a:r>
              <a:rPr lang="it-IT" sz="8000" b="1" dirty="0" smtClean="0">
                <a:solidFill>
                  <a:schemeClr val="tx1"/>
                </a:solidFill>
              </a:rPr>
              <a:t>dal chairman al reporter</a:t>
            </a:r>
            <a:endParaRPr lang="it-IT" sz="8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sz="8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8000" b="1" dirty="0">
                <a:solidFill>
                  <a:schemeClr val="tx1"/>
                </a:solidFill>
              </a:rPr>
              <a:t/>
            </a:r>
            <a:br>
              <a:rPr lang="it-IT" sz="8000" b="1" dirty="0">
                <a:solidFill>
                  <a:schemeClr val="tx1"/>
                </a:solidFill>
              </a:rPr>
            </a:br>
            <a:r>
              <a:rPr lang="it-IT" sz="80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6801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IRSIFAR in corso di finalizzazione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Il fiore del partigiano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percorso della memoria (con il 3 municipio)</a:t>
            </a:r>
          </a:p>
          <a:p>
            <a:pPr>
              <a:buNone/>
            </a:pPr>
            <a:r>
              <a:rPr lang="it-IT" dirty="0" smtClean="0"/>
              <a:t>- </a:t>
            </a:r>
            <a:r>
              <a:rPr lang="it-IT" dirty="0" err="1" smtClean="0"/>
              <a:t>grafic</a:t>
            </a:r>
            <a:r>
              <a:rPr lang="it-IT" dirty="0" smtClean="0"/>
              <a:t> </a:t>
            </a:r>
            <a:r>
              <a:rPr lang="it-IT" dirty="0" err="1" smtClean="0"/>
              <a:t>novel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- sito web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SOCIAL JOURNAL REPORTER</a:t>
            </a:r>
            <a:endParaRPr lang="it-IT" b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520328" y="1681163"/>
            <a:ext cx="9835060" cy="823912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DESTINATARI : Studenti </a:t>
            </a:r>
            <a:r>
              <a:rPr lang="it-IT" dirty="0" err="1" smtClean="0"/>
              <a:t>terzo-quarto-quinto</a:t>
            </a:r>
            <a:r>
              <a:rPr lang="it-IT" dirty="0" smtClean="0"/>
              <a:t> anno </a:t>
            </a:r>
          </a:p>
          <a:p>
            <a:r>
              <a:rPr lang="it-IT" dirty="0" smtClean="0"/>
              <a:t>Singoli o in gruppi di 5 studenti </a:t>
            </a:r>
            <a:r>
              <a:rPr lang="it-IT" dirty="0" err="1" smtClean="0"/>
              <a:t>max</a:t>
            </a:r>
            <a:endParaRPr lang="it-IT" dirty="0" smtClean="0"/>
          </a:p>
          <a:p>
            <a:r>
              <a:rPr lang="it-IT" dirty="0" smtClean="0"/>
              <a:t>Ore PCTO CERTIFICATE:50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377108" y="2505075"/>
            <a:ext cx="9978280" cy="368458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smtClean="0"/>
              <a:t>Il percorso promosso da </a:t>
            </a:r>
            <a:r>
              <a:rPr lang="it-IT" dirty="0" err="1" smtClean="0"/>
              <a:t>noisiamofuturo©</a:t>
            </a:r>
            <a:r>
              <a:rPr lang="it-IT" dirty="0" smtClean="0"/>
              <a:t> prevede moduli formativi dedicati al giornalismo attraverso lezioni in streaming interattivi, riunioni di redazione con giornalisti professionisti, esercizi, </a:t>
            </a:r>
            <a:r>
              <a:rPr lang="it-IT" dirty="0" err="1" smtClean="0"/>
              <a:t>gaming</a:t>
            </a:r>
            <a:r>
              <a:rPr lang="it-IT" dirty="0" smtClean="0"/>
              <a:t> con accumulo punti e rilascio attestato. </a:t>
            </a:r>
          </a:p>
          <a:p>
            <a:pPr>
              <a:buNone/>
            </a:pPr>
            <a:r>
              <a:rPr lang="it-IT" dirty="0" smtClean="0"/>
              <a:t>La piattaforma da utilizzare è www.noisiamofuturo.it  </a:t>
            </a:r>
          </a:p>
          <a:p>
            <a:pPr>
              <a:buNone/>
            </a:pPr>
            <a:r>
              <a:rPr lang="it-IT" dirty="0" smtClean="0"/>
              <a:t> Materiale da produrre e da caricare in piattaforma :</a:t>
            </a:r>
          </a:p>
          <a:p>
            <a:pPr>
              <a:buNone/>
            </a:pPr>
            <a:r>
              <a:rPr lang="it-IT" dirty="0" smtClean="0"/>
              <a:t> _ L’inchiesta giornalistica scelta dalla redazione e approvata dalla Direttrice di Social Journal </a:t>
            </a:r>
          </a:p>
          <a:p>
            <a:pPr>
              <a:buNone/>
            </a:pPr>
            <a:r>
              <a:rPr lang="it-IT" dirty="0" smtClean="0"/>
              <a:t>_ Il fotoreportage con argomento di attualità scelto dalla redazione e approvato dalla Direttrice di Social Journal</a:t>
            </a:r>
          </a:p>
          <a:p>
            <a:pPr>
              <a:buNone/>
            </a:pPr>
            <a:r>
              <a:rPr lang="it-IT" dirty="0" smtClean="0"/>
              <a:t>_  Il reportage fotografico   Le foto devono essere scattate dai ragazzi che racconteranno così, attraverso immagini, la loro notizia giornalistica. </a:t>
            </a:r>
          </a:p>
          <a:p>
            <a:pPr>
              <a:buNone/>
            </a:pPr>
            <a:r>
              <a:rPr lang="it-IT" dirty="0" smtClean="0"/>
              <a:t> _ Racconto tramite social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Partecipazione agli eventi </a:t>
            </a:r>
            <a:r>
              <a:rPr lang="it-IT" dirty="0" err="1" smtClean="0"/>
              <a:t>Festivaldeigiovani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https://vimeo.com/showcase/fdgschool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67068"/>
          </a:xfrm>
        </p:spPr>
        <p:txBody>
          <a:bodyPr/>
          <a:lstStyle/>
          <a:p>
            <a:pPr algn="ctr"/>
            <a:r>
              <a:rPr lang="it-IT" b="1" dirty="0" smtClean="0"/>
              <a:t>MYOS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498294"/>
            <a:ext cx="9736405" cy="1006781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DESTINATARI : Studenti </a:t>
            </a:r>
            <a:r>
              <a:rPr lang="it-IT" dirty="0" err="1" smtClean="0"/>
              <a:t>terzo-quarto-quinto</a:t>
            </a:r>
            <a:r>
              <a:rPr lang="it-IT" dirty="0" smtClean="0"/>
              <a:t> anno </a:t>
            </a:r>
          </a:p>
          <a:p>
            <a:r>
              <a:rPr lang="it-IT" dirty="0" smtClean="0"/>
              <a:t>Singoli o in gruppi di 5 studenti </a:t>
            </a:r>
            <a:r>
              <a:rPr lang="it-IT" dirty="0" err="1" smtClean="0"/>
              <a:t>max</a:t>
            </a:r>
            <a:endParaRPr lang="it-IT" dirty="0" smtClean="0"/>
          </a:p>
          <a:p>
            <a:r>
              <a:rPr lang="it-IT" dirty="0" smtClean="0"/>
              <a:t>Ore PCTO CERTIFICATE: 40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672839" cy="36845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gli studenti coinvolti nel percorso, promosso da </a:t>
            </a:r>
            <a:r>
              <a:rPr lang="it-IT" dirty="0" err="1" smtClean="0"/>
              <a:t>noisiamofuturo©</a:t>
            </a:r>
            <a:r>
              <a:rPr lang="it-IT" dirty="0" smtClean="0"/>
              <a:t> in collaborazione con l’Università LUISS Guido </a:t>
            </a:r>
            <a:r>
              <a:rPr lang="it-IT" dirty="0" err="1" smtClean="0"/>
              <a:t>Carli</a:t>
            </a:r>
            <a:r>
              <a:rPr lang="it-IT" dirty="0" smtClean="0"/>
              <a:t> di Roma, si cimenteranno nell’ideazione di una sceneggiatura originale per serie tv. </a:t>
            </a:r>
          </a:p>
          <a:p>
            <a:pPr>
              <a:buNone/>
            </a:pPr>
            <a:r>
              <a:rPr lang="it-IT" dirty="0" smtClean="0"/>
              <a:t>La formazione verrà erogata tramite moduli on </a:t>
            </a:r>
            <a:r>
              <a:rPr lang="it-IT" dirty="0" err="1" smtClean="0"/>
              <a:t>line</a:t>
            </a:r>
            <a:r>
              <a:rPr lang="it-IT" dirty="0" smtClean="0"/>
              <a:t> e tutorial presenti sulla piattaforma www.noisiamofuturo.it </a:t>
            </a:r>
          </a:p>
          <a:p>
            <a:pPr>
              <a:buNone/>
            </a:pPr>
            <a:r>
              <a:rPr lang="it-IT" dirty="0" smtClean="0"/>
              <a:t>Dopo il periodo di formazione, alle redazioni (gruppi di massimo tre studenti) o ai singoli verrà chiesto di produrre il seguente materiale: sceneggiatura composta da titolo della serie, caratterizzazione dei personaggi, ambientazione, un </a:t>
            </a:r>
            <a:r>
              <a:rPr lang="it-IT" dirty="0" err="1" smtClean="0"/>
              <a:t>abstract</a:t>
            </a:r>
            <a:r>
              <a:rPr lang="it-IT" dirty="0" smtClean="0"/>
              <a:t> con l’idea della storia, stesura del soggetto; trailer di 30 secondi (facoltativo).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639945"/>
          </a:xfrm>
        </p:spPr>
        <p:txBody>
          <a:bodyPr/>
          <a:lstStyle/>
          <a:p>
            <a:r>
              <a:rPr lang="it-IT" dirty="0" smtClean="0"/>
              <a:t>_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61012" y="848299"/>
            <a:ext cx="10694376" cy="1399143"/>
          </a:xfrm>
        </p:spPr>
        <p:txBody>
          <a:bodyPr>
            <a:normAutofit fontScale="25000" lnSpcReduction="20000"/>
          </a:bodyPr>
          <a:lstStyle/>
          <a:p>
            <a:endParaRPr lang="it-IT" dirty="0" smtClean="0"/>
          </a:p>
          <a:p>
            <a:r>
              <a:rPr lang="it-IT" sz="9600" dirty="0" smtClean="0"/>
              <a:t>LUISS – Progetto di scrittura creativa – “Anche le pulci prendono la tosse”</a:t>
            </a:r>
            <a:endParaRPr lang="it-IT" dirty="0" smtClean="0"/>
          </a:p>
          <a:p>
            <a:r>
              <a:rPr lang="it-IT" sz="6200" dirty="0" smtClean="0"/>
              <a:t>Destinatari:studenti 3,4,5 anno</a:t>
            </a:r>
          </a:p>
          <a:p>
            <a:r>
              <a:rPr lang="it-IT" sz="6200" dirty="0" smtClean="0"/>
              <a:t>Ore 40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793214" y="2192357"/>
            <a:ext cx="10562174" cy="399730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t-IT" sz="10400" dirty="0" smtClean="0"/>
          </a:p>
          <a:p>
            <a:pPr>
              <a:buNone/>
            </a:pPr>
            <a:r>
              <a:rPr lang="it-IT" sz="10400" dirty="0" smtClean="0"/>
              <a:t>Partendo dalla lettura del libro “Anche le pulci prendono la tosse”, lo studente sarà chiamato a produrre:</a:t>
            </a:r>
          </a:p>
          <a:p>
            <a:r>
              <a:rPr lang="it-IT" sz="10400" dirty="0" smtClean="0"/>
              <a:t>un elaborato scritto di massimo dieci cartelle relativo ad un episodio di un personaggio legato ad una delle quattro categorie sociali rappresentante nel libro</a:t>
            </a:r>
          </a:p>
          <a:p>
            <a:r>
              <a:rPr lang="it-IT" sz="10400" dirty="0" smtClean="0"/>
              <a:t>Il racconto dovrà essere accompagnato dalla realizzazione di un video trailer amatoriale con interpreti</a:t>
            </a:r>
          </a:p>
          <a:p>
            <a:r>
              <a:rPr lang="it-IT" sz="10400" dirty="0" smtClean="0"/>
              <a:t>Può essere svolto individualmente o in gruppo, composto al massimo da tre studenti.</a:t>
            </a:r>
          </a:p>
          <a:p>
            <a:r>
              <a:rPr lang="it-IT" sz="10400" dirty="0" err="1" smtClean="0"/>
              <a:t>Luiss</a:t>
            </a:r>
            <a:r>
              <a:rPr lang="it-IT" sz="10400" dirty="0" smtClean="0"/>
              <a:t> fornirà gratuitamente i libri alla Scuola in numero proporzionale agli studenti partecipanti (uno per ogni tre partecipanti )</a:t>
            </a:r>
          </a:p>
          <a:p>
            <a:pPr>
              <a:buNone/>
            </a:pPr>
            <a:endParaRPr lang="it-IT" sz="10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Lumsa</a:t>
            </a:r>
            <a:r>
              <a:rPr lang="it-IT" b="1" dirty="0" smtClean="0"/>
              <a:t>  in corso di finalizzazione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9637253" cy="823912"/>
          </a:xfrm>
        </p:spPr>
        <p:txBody>
          <a:bodyPr/>
          <a:lstStyle/>
          <a:p>
            <a:r>
              <a:rPr lang="it-IT" dirty="0" smtClean="0"/>
              <a:t>Fiction, reti sociali e grafi: un’introduzione alla teoria dei grafi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27922" y="2593210"/>
            <a:ext cx="8833023" cy="36845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b="1" dirty="0" smtClean="0"/>
              <a:t> destinatari :classi  quarte e quinte  </a:t>
            </a:r>
            <a:r>
              <a:rPr lang="it-IT" b="1" dirty="0" err="1" smtClean="0"/>
              <a:t>max</a:t>
            </a:r>
            <a:r>
              <a:rPr lang="it-IT" b="1" dirty="0" smtClean="0"/>
              <a:t> 30 studenti </a:t>
            </a:r>
          </a:p>
          <a:p>
            <a:pPr>
              <a:buNone/>
            </a:pPr>
            <a:r>
              <a:rPr lang="it-IT" b="1" dirty="0" smtClean="0"/>
              <a:t>Ore 20</a:t>
            </a:r>
            <a:endParaRPr lang="it-IT" dirty="0" smtClean="0"/>
          </a:p>
          <a:p>
            <a:pPr>
              <a:buNone/>
            </a:pPr>
            <a:r>
              <a:rPr lang="it-IT" b="1" dirty="0" smtClean="0"/>
              <a:t>Dipartimento</a:t>
            </a:r>
            <a:r>
              <a:rPr lang="it-IT" dirty="0" smtClean="0"/>
              <a:t>: GEPLI – Giurisprudenza, Economia, Politica e Lingue moderne</a:t>
            </a:r>
          </a:p>
          <a:p>
            <a:pPr>
              <a:buNone/>
            </a:pPr>
            <a:r>
              <a:rPr lang="it-IT" b="1" dirty="0" smtClean="0"/>
              <a:t>Area disciplinare</a:t>
            </a:r>
            <a:r>
              <a:rPr lang="it-IT" dirty="0" smtClean="0"/>
              <a:t>: informatica.</a:t>
            </a:r>
          </a:p>
          <a:p>
            <a:pPr>
              <a:buNone/>
            </a:pPr>
            <a:r>
              <a:rPr lang="it-IT" b="1" dirty="0" smtClean="0"/>
              <a:t>Obiettivi formativi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Il progetto intende avviare gli studenti alla conoscenza dei grafi mediante una loro applicazione all’analisi delle fiction televisive (</a:t>
            </a:r>
            <a:r>
              <a:rPr lang="it-IT" dirty="0" err="1" smtClean="0"/>
              <a:t>NdR</a:t>
            </a:r>
            <a:r>
              <a:rPr lang="it-IT" dirty="0" smtClean="0"/>
              <a:t>: in informatica il </a:t>
            </a:r>
            <a:r>
              <a:rPr lang="it-IT" i="1" dirty="0" smtClean="0"/>
              <a:t>grafo</a:t>
            </a:r>
            <a:r>
              <a:rPr lang="it-IT" dirty="0" smtClean="0"/>
              <a:t> è una struttura relazionale formata da un numero finito V di vertici (o nodi) e un numero finito E di segmenti (archi o spigoli) che collegano ogni nodo agli altri).</a:t>
            </a:r>
          </a:p>
          <a:p>
            <a:pPr>
              <a:buNone/>
            </a:pPr>
            <a:r>
              <a:rPr lang="it-IT" b="1" dirty="0" smtClean="0"/>
              <a:t>Descrizione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Il progetto è costituito da un mix di lezioni frontali , attività autonome per la ricerca dei dati, esercitazioni in aula con uso di software specifico, e presentazione finale dei risultati.</a:t>
            </a:r>
          </a:p>
          <a:p>
            <a:pPr>
              <a:buNone/>
            </a:pPr>
            <a:r>
              <a:rPr lang="it-IT" dirty="0" smtClean="0"/>
              <a:t>Il progetto </a:t>
            </a:r>
            <a:r>
              <a:rPr lang="it-IT" dirty="0" err="1" smtClean="0"/>
              <a:t>sara’</a:t>
            </a:r>
            <a:r>
              <a:rPr lang="it-IT" dirty="0" smtClean="0"/>
              <a:t> erogato a distanza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JOHN CABOT UNIVERSITY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26265" y="1685582"/>
            <a:ext cx="9280603" cy="70932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it-IT" sz="4600" dirty="0" smtClean="0"/>
              <a:t>IN CORSO </a:t>
            </a:r>
            <a:r>
              <a:rPr lang="it-IT" sz="4600" dirty="0" err="1" smtClean="0"/>
              <a:t>DI</a:t>
            </a:r>
            <a:r>
              <a:rPr lang="it-IT" sz="4600" dirty="0" smtClean="0"/>
              <a:t> FINALIZZAZIONE  </a:t>
            </a:r>
          </a:p>
          <a:p>
            <a:r>
              <a:rPr lang="it-IT" sz="4600" dirty="0" smtClean="0"/>
              <a:t>PERCORSO ITALY PITCHES </a:t>
            </a:r>
          </a:p>
          <a:p>
            <a:endParaRPr lang="it-IT" sz="4600" dirty="0" smtClean="0"/>
          </a:p>
          <a:p>
            <a:r>
              <a:rPr lang="it-IT" sz="4700" dirty="0" smtClean="0"/>
              <a:t>RICHIESTO DOCENTE </a:t>
            </a:r>
            <a:r>
              <a:rPr lang="it-IT" sz="4700" dirty="0" err="1" smtClean="0"/>
              <a:t>DI</a:t>
            </a:r>
            <a:r>
              <a:rPr lang="it-IT" sz="4700" dirty="0" smtClean="0"/>
              <a:t> INGLESE PER TUTORAGGIO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560135" cy="36845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Il percorso  offre una varietà di attività</a:t>
            </a:r>
          </a:p>
          <a:p>
            <a:pPr>
              <a:buNone/>
            </a:pPr>
            <a:r>
              <a:rPr lang="it-IT" dirty="0" smtClean="0"/>
              <a:t>Una gara oratoria a livello nazionale organizzata dall’</a:t>
            </a:r>
            <a:r>
              <a:rPr lang="it-IT" dirty="0" err="1" smtClean="0"/>
              <a:t>Institute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Entrepreneurship</a:t>
            </a:r>
            <a:r>
              <a:rPr lang="it-IT" dirty="0" smtClean="0"/>
              <a:t> della John </a:t>
            </a:r>
            <a:r>
              <a:rPr lang="it-IT" dirty="0" err="1" smtClean="0"/>
              <a:t>Cabot</a:t>
            </a:r>
            <a:r>
              <a:rPr lang="it-IT" dirty="0" smtClean="0"/>
              <a:t> in inglese  </a:t>
            </a:r>
          </a:p>
          <a:p>
            <a:pPr>
              <a:buNone/>
            </a:pPr>
            <a:r>
              <a:rPr lang="it-IT" dirty="0" smtClean="0"/>
              <a:t>  </a:t>
            </a:r>
          </a:p>
          <a:p>
            <a:pPr>
              <a:buNone/>
            </a:pPr>
            <a:r>
              <a:rPr lang="it-IT" dirty="0" smtClean="0"/>
              <a:t>. I partecipanti scelgono un'organizzazione non-profit, la analizzano ed elaborano un discorso persuasivo di un minuto per convincere il pubblico a sposare la causa dell’organizzazione.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1175</Words>
  <Application>Microsoft Office PowerPoint</Application>
  <PresentationFormat>Personalizzato</PresentationFormat>
  <Paragraphs>146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            PCTO: UN QUADRO DI SINTESI</vt:lpstr>
      <vt:lpstr>Diapositiva 2</vt:lpstr>
      <vt:lpstr> Proposte ad oggi valutate dal gruppo di lavoro modalita’ a distanza:  </vt:lpstr>
      <vt:lpstr>IRSIFAR in corso di finalizzazione</vt:lpstr>
      <vt:lpstr>SOCIAL JOURNAL REPORTER</vt:lpstr>
      <vt:lpstr>MYOS</vt:lpstr>
      <vt:lpstr>_</vt:lpstr>
      <vt:lpstr>Lumsa  in corso di finalizzazione</vt:lpstr>
      <vt:lpstr>JOHN CABOT UNIVERSITY</vt:lpstr>
      <vt:lpstr>COMUNE DI ROMA</vt:lpstr>
      <vt:lpstr>INAF-OAR</vt:lpstr>
      <vt:lpstr>  LAB2GO: CATALOGAZIONE E RIQUALIFICAZIONE DEI LABORATORI PRESSO LE SCUOLE SUPERIORI  in corso di approvazione </vt:lpstr>
      <vt:lpstr> Progetto Eipass “UTILIZZO DELLE NUOVE TECNOLOGIE, STRUMENTAZIONI INFORMATICHE, NETWORKING” </vt:lpstr>
      <vt:lpstr> Telefono rosa</vt:lpstr>
      <vt:lpstr>Università Cattolica del Sacro Cuore  in corso di valutazione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sanseverino</dc:creator>
  <cp:lastModifiedBy>Francesco</cp:lastModifiedBy>
  <cp:revision>223</cp:revision>
  <cp:lastPrinted>2019-09-20T10:10:42Z</cp:lastPrinted>
  <dcterms:created xsi:type="dcterms:W3CDTF">2016-12-04T23:03:27Z</dcterms:created>
  <dcterms:modified xsi:type="dcterms:W3CDTF">2020-10-27T09:35:09Z</dcterms:modified>
</cp:coreProperties>
</file>