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248" r:id="rId1"/>
  </p:sldMasterIdLst>
  <p:notesMasterIdLst>
    <p:notesMasterId r:id="rId9"/>
  </p:notesMasterIdLst>
  <p:sldIdLst>
    <p:sldId id="358" r:id="rId2"/>
    <p:sldId id="365" r:id="rId3"/>
    <p:sldId id="346" r:id="rId4"/>
    <p:sldId id="359" r:id="rId5"/>
    <p:sldId id="360" r:id="rId6"/>
    <p:sldId id="287" r:id="rId7"/>
    <p:sldId id="361" r:id="rId8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33CC"/>
    <a:srgbClr val="99FF33"/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643" autoAdjust="0"/>
  </p:normalViewPr>
  <p:slideViewPr>
    <p:cSldViewPr>
      <p:cViewPr varScale="1">
        <p:scale>
          <a:sx n="107" d="100"/>
          <a:sy n="107" d="100"/>
        </p:scale>
        <p:origin x="1734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9.0274278215223214E-2"/>
          <c:y val="4.7578001968503973E-2"/>
          <c:w val="0.65301706036745411"/>
          <c:h val="0.6560925196850399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Foglio1!$B$1</c:f>
              <c:strCache>
                <c:ptCount val="1"/>
                <c:pt idx="0">
                  <c:v>0-10</c:v>
                </c:pt>
              </c:strCache>
            </c:strRef>
          </c:tx>
          <c:invertIfNegative val="0"/>
          <c:cat>
            <c:strRef>
              <c:f>Foglio1!$A$2:$A$4</c:f>
              <c:strCache>
                <c:ptCount val="3"/>
                <c:pt idx="0">
                  <c:v>&lt; 30 anni</c:v>
                </c:pt>
                <c:pt idx="1">
                  <c:v>30-60 anni</c:v>
                </c:pt>
                <c:pt idx="2">
                  <c:v>&gt; 60 anni</c:v>
                </c:pt>
              </c:strCache>
            </c:strRef>
          </c:cat>
          <c:val>
            <c:numRef>
              <c:f>Foglio1!$B$2:$B$4</c:f>
              <c:numCache>
                <c:formatCode>General</c:formatCode>
                <c:ptCount val="3"/>
                <c:pt idx="0">
                  <c:v>12</c:v>
                </c:pt>
                <c:pt idx="1">
                  <c:v>5</c:v>
                </c:pt>
                <c:pt idx="2">
                  <c:v>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AA4-472A-A5A0-976E75370413}"/>
            </c:ext>
          </c:extLst>
        </c:ser>
        <c:ser>
          <c:idx val="1"/>
          <c:order val="1"/>
          <c:tx>
            <c:strRef>
              <c:f>Foglio1!$C$1</c:f>
              <c:strCache>
                <c:ptCount val="1"/>
                <c:pt idx="0">
                  <c:v>11-20</c:v>
                </c:pt>
              </c:strCache>
            </c:strRef>
          </c:tx>
          <c:invertIfNegative val="0"/>
          <c:cat>
            <c:strRef>
              <c:f>Foglio1!$A$2:$A$4</c:f>
              <c:strCache>
                <c:ptCount val="3"/>
                <c:pt idx="0">
                  <c:v>&lt; 30 anni</c:v>
                </c:pt>
                <c:pt idx="1">
                  <c:v>30-60 anni</c:v>
                </c:pt>
                <c:pt idx="2">
                  <c:v>&gt; 60 anni</c:v>
                </c:pt>
              </c:strCache>
            </c:strRef>
          </c:cat>
          <c:val>
            <c:numRef>
              <c:f>Foglio1!$C$2:$C$4</c:f>
              <c:numCache>
                <c:formatCode>General</c:formatCode>
                <c:ptCount val="3"/>
                <c:pt idx="0">
                  <c:v>8</c:v>
                </c:pt>
                <c:pt idx="1">
                  <c:v>20</c:v>
                </c:pt>
                <c:pt idx="2">
                  <c:v>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AA4-472A-A5A0-976E75370413}"/>
            </c:ext>
          </c:extLst>
        </c:ser>
        <c:ser>
          <c:idx val="2"/>
          <c:order val="2"/>
          <c:tx>
            <c:strRef>
              <c:f>Foglio1!$D$1</c:f>
              <c:strCache>
                <c:ptCount val="1"/>
                <c:pt idx="0">
                  <c:v>21-30</c:v>
                </c:pt>
              </c:strCache>
            </c:strRef>
          </c:tx>
          <c:invertIfNegative val="0"/>
          <c:cat>
            <c:strRef>
              <c:f>Foglio1!$A$2:$A$4</c:f>
              <c:strCache>
                <c:ptCount val="3"/>
                <c:pt idx="0">
                  <c:v>&lt; 30 anni</c:v>
                </c:pt>
                <c:pt idx="1">
                  <c:v>30-60 anni</c:v>
                </c:pt>
                <c:pt idx="2">
                  <c:v>&gt; 60 anni</c:v>
                </c:pt>
              </c:strCache>
            </c:strRef>
          </c:cat>
          <c:val>
            <c:numRef>
              <c:f>Foglio1!$D$2:$D$4</c:f>
              <c:numCache>
                <c:formatCode>General</c:formatCode>
                <c:ptCount val="3"/>
                <c:pt idx="0">
                  <c:v>10</c:v>
                </c:pt>
                <c:pt idx="1">
                  <c:v>5</c:v>
                </c:pt>
                <c:pt idx="2">
                  <c:v>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7AA4-472A-A5A0-976E7537041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451028096"/>
        <c:axId val="451029632"/>
        <c:axId val="0"/>
      </c:bar3DChart>
      <c:catAx>
        <c:axId val="45102809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 b="1"/>
            </a:pPr>
            <a:endParaRPr lang="it-IT"/>
          </a:p>
        </c:txPr>
        <c:crossAx val="451029632"/>
        <c:crosses val="autoZero"/>
        <c:auto val="1"/>
        <c:lblAlgn val="ctr"/>
        <c:lblOffset val="100"/>
        <c:noMultiLvlLbl val="0"/>
      </c:catAx>
      <c:valAx>
        <c:axId val="45102963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it-IT"/>
          </a:p>
        </c:txPr>
        <c:crossAx val="451028096"/>
        <c:crosses val="autoZero"/>
        <c:crossBetween val="between"/>
      </c:valAx>
    </c:plotArea>
    <c:legend>
      <c:legendPos val="tr"/>
      <c:overlay val="0"/>
      <c:txPr>
        <a:bodyPr/>
        <a:lstStyle/>
        <a:p>
          <a:pPr>
            <a:defRPr sz="1400"/>
          </a:pPr>
          <a:endParaRPr lang="it-IT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it-IT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7F823BB-40C5-4C90-9DB6-8248C71898CC}" type="datetimeFigureOut">
              <a:rPr lang="it-IT" smtClean="0"/>
              <a:pPr/>
              <a:t>14/01/2020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1EAE07-4E73-42EE-BE37-9406B4275D4E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792120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1EAE07-4E73-42EE-BE37-9406B4275D4E}" type="slidenum">
              <a:rPr lang="it-IT" smtClean="0">
                <a:solidFill>
                  <a:prstClr val="black"/>
                </a:solidFill>
              </a:rPr>
              <a:pPr/>
              <a:t>2</a:t>
            </a:fld>
            <a:endParaRPr lang="it-IT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02444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1EAE07-4E73-42EE-BE37-9406B4275D4E}" type="slidenum">
              <a:rPr lang="it-IT" smtClean="0">
                <a:solidFill>
                  <a:prstClr val="black"/>
                </a:solidFill>
              </a:rPr>
              <a:pPr/>
              <a:t>3</a:t>
            </a:fld>
            <a:endParaRPr lang="it-IT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1EAE07-4E73-42EE-BE37-9406B4275D4E}" type="slidenum">
              <a:rPr lang="it-IT" smtClean="0"/>
              <a:pPr/>
              <a:t>4</a:t>
            </a:fld>
            <a:endParaRPr lang="it-IT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1EAE07-4E73-42EE-BE37-9406B4275D4E}" type="slidenum">
              <a:rPr lang="it-IT" smtClean="0"/>
              <a:pPr/>
              <a:t>5</a:t>
            </a:fld>
            <a:endParaRPr lang="it-IT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1EAE07-4E73-42EE-BE37-9406B4275D4E}" type="slidenum">
              <a:rPr lang="it-IT" smtClean="0"/>
              <a:pPr/>
              <a:t>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5024446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1EAE07-4E73-42EE-BE37-9406B4275D4E}" type="slidenum">
              <a:rPr lang="it-IT" smtClean="0"/>
              <a:pPr/>
              <a:t>7</a:t>
            </a:fld>
            <a:endParaRPr lang="it-IT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ttangolo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ttangolo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ttangolo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ttangolo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ttangolo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ottotitolo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it-IT"/>
              <a:t>Fare clic per modificare lo stile del sottotitolo dello schema</a:t>
            </a:r>
            <a:endParaRPr kumimoji="0" lang="en-US"/>
          </a:p>
        </p:txBody>
      </p:sp>
      <p:sp>
        <p:nvSpPr>
          <p:cNvPr id="28" name="Segnaposto data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30054-3D1C-44DC-B44E-32EC12A46F45}" type="datetime1">
              <a:rPr lang="it-IT" smtClean="0"/>
              <a:pPr/>
              <a:t>14/01/2020</a:t>
            </a:fld>
            <a:endParaRPr lang="it-IT"/>
          </a:p>
        </p:txBody>
      </p:sp>
      <p:sp>
        <p:nvSpPr>
          <p:cNvPr id="17" name="Segnaposto piè di pagina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Connettore 1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ttangolo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e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e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egnaposto numero diapositiva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4D9AC87-AAC9-4F8B-8946-AC722A3EF93A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8" name="Titolo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878403-4C2A-4322-B8DF-3BD7A18BEC00}" type="datetime1">
              <a:rPr lang="it-IT" smtClean="0"/>
              <a:pPr/>
              <a:t>14/01/2020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D9AC87-AAC9-4F8B-8946-AC722A3EF93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1_Titolo e testo vertical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tangolo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ttangolo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ttangolo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ttangolo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ttangolo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ttangolo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Connettore 1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e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e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A4D9AC87-AAC9-4F8B-8946-AC722A3EF93A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BB108F-F7C8-41DB-A9AA-0CB40DD3D8F0}" type="datetime1">
              <a:rPr lang="it-IT" smtClean="0"/>
              <a:pPr/>
              <a:t>14/01/2020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F56DA-1F90-4CE8-ABBA-B82840ADDA37}" type="datetime1">
              <a:rPr lang="it-IT" smtClean="0"/>
              <a:pPr/>
              <a:t>14/01/2020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A4D9AC87-AAC9-4F8B-8946-AC722A3EF93A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8" name="Segnaposto contenuto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ttangolo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ttangolo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ttangolo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ttangolo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ttangolo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ttangolo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</p:txBody>
      </p:sp>
      <p:sp>
        <p:nvSpPr>
          <p:cNvPr id="13" name="Rettangolo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ttangolo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36E590-5B85-4661-BA2D-75E1920E7E78}" type="datetime1">
              <a:rPr lang="it-IT" smtClean="0"/>
              <a:pPr/>
              <a:t>14/01/2020</a:t>
            </a:fld>
            <a:endParaRPr lang="it-IT"/>
          </a:p>
        </p:txBody>
      </p:sp>
      <p:sp>
        <p:nvSpPr>
          <p:cNvPr id="8" name="Connettore 1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e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e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4D9AC87-AAC9-4F8B-8946-AC722A3EF93A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3FC35087-C02F-428A-B408-2A7D1513D3DF}" type="datetime1">
              <a:rPr lang="it-IT" smtClean="0"/>
              <a:pPr/>
              <a:t>14/01/2020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D9AC87-AAC9-4F8B-8946-AC722A3EF93A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8" name="Connettore 1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Segnaposto contenuto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12" name="Segnaposto contenuto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nfront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nettore 1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ttangolo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ttangolo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ttangolo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ttangolo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ttangolo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ttangolo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0FC1A1-2A5D-4ABC-875F-359742D3E86B}" type="datetime1">
              <a:rPr lang="it-IT" smtClean="0"/>
              <a:pPr/>
              <a:t>14/01/2020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it-IT"/>
          </a:p>
        </p:txBody>
      </p:sp>
      <p:sp>
        <p:nvSpPr>
          <p:cNvPr id="15" name="Connettore 1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ttangolo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Segnaposto contenuto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26" name="Segnaposto contenuto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25" name="Ovale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e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A4D9AC87-AAC9-4F8B-8946-AC722A3EF93A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23" name="Titolo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63AD7-1648-4731-9B99-21BA408A7861}" type="datetime1">
              <a:rPr lang="it-IT" smtClean="0"/>
              <a:pPr/>
              <a:t>14/01/2020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A4D9AC87-AAC9-4F8B-8946-AC722A3EF93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tangolo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ttangolo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ttangolo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ttangolo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ttangolo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ttangolo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11A17A-E842-4DDE-89E3-C441DA3630C2}" type="datetime1">
              <a:rPr lang="it-IT" smtClean="0"/>
              <a:pPr/>
              <a:t>14/01/2020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4D9AC87-AAC9-4F8B-8946-AC722A3EF93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ttangolo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ttangolo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ttangolo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ttangolo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ttangolo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ttangolo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</p:txBody>
      </p:sp>
      <p:sp>
        <p:nvSpPr>
          <p:cNvPr id="8" name="Rettangolo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Connettore 1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Segnaposto contenuto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10" name="Ovale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e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4D9AC87-AAC9-4F8B-8946-AC722A3EF93A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21" name="Rettangolo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51A1F-DF7C-4729-8B67-CFB3826C3A1F}" type="datetime1">
              <a:rPr lang="it-IT" smtClean="0"/>
              <a:pPr/>
              <a:t>14/01/2020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it-IT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Connettore 1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ttangolo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ttangolo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ttangolo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ttangolo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ttangolo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ttangolo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ttangolo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e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e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A4D9AC87-AAC9-4F8B-8946-AC722A3EF93A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it-IT"/>
              <a:t>Fare clic sull'icona per inserire un'immagine</a:t>
            </a:r>
            <a:endParaRPr kumimoji="0" lang="en-US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</p:txBody>
      </p:sp>
      <p:sp>
        <p:nvSpPr>
          <p:cNvPr id="22" name="Rettangolo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0C35665A-408D-4375-87FE-4196F300A7D0}" type="datetime1">
              <a:rPr lang="it-IT" smtClean="0"/>
              <a:pPr/>
              <a:t>14/01/2020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ttangolo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ttangolo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ttangolo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ttangolo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ttangolo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Segnaposto data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5C23C8D0-E62E-4A93-9663-D3E312D4B377}" type="datetime1">
              <a:rPr lang="it-IT" smtClean="0"/>
              <a:pPr/>
              <a:t>14/01/2020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it-IT"/>
          </a:p>
        </p:txBody>
      </p:sp>
      <p:sp>
        <p:nvSpPr>
          <p:cNvPr id="8" name="Rettangolo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Connettore 1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e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e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egnaposto numero diapositiva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4D9AC87-AAC9-4F8B-8946-AC722A3EF93A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22" name="Segnaposto titolo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13" name="Segnaposto testo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  <a:p>
            <a:pPr lvl="1" eaLnBrk="1" latinLnBrk="0" hangingPunct="1"/>
            <a:r>
              <a:rPr kumimoji="0" lang="it-IT"/>
              <a:t>Secondo livello</a:t>
            </a:r>
          </a:p>
          <a:p>
            <a:pPr lvl="2" eaLnBrk="1" latinLnBrk="0" hangingPunct="1"/>
            <a:r>
              <a:rPr kumimoji="0" lang="it-IT"/>
              <a:t>Terzo livello</a:t>
            </a:r>
          </a:p>
          <a:p>
            <a:pPr lvl="3" eaLnBrk="1" latinLnBrk="0" hangingPunct="1"/>
            <a:r>
              <a:rPr kumimoji="0" lang="it-IT"/>
              <a:t>Quarto livello</a:t>
            </a:r>
          </a:p>
          <a:p>
            <a:pPr lvl="4" eaLnBrk="1" latinLnBrk="0" hangingPunct="1"/>
            <a:r>
              <a:rPr kumimoji="0" lang="it-IT"/>
              <a:t>Quinto livello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49" r:id="rId1"/>
    <p:sldLayoutId id="2147484250" r:id="rId2"/>
    <p:sldLayoutId id="2147484251" r:id="rId3"/>
    <p:sldLayoutId id="2147484252" r:id="rId4"/>
    <p:sldLayoutId id="2147484253" r:id="rId5"/>
    <p:sldLayoutId id="2147484254" r:id="rId6"/>
    <p:sldLayoutId id="2147484255" r:id="rId7"/>
    <p:sldLayoutId id="2147484256" r:id="rId8"/>
    <p:sldLayoutId id="2147484257" r:id="rId9"/>
    <p:sldLayoutId id="2147484258" r:id="rId10"/>
    <p:sldLayoutId id="2147484259" r:id="rId11"/>
  </p:sldLayoutIdLst>
  <p:hf hdr="0" dt="0"/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4" Type="http://schemas.openxmlformats.org/officeDocument/2006/relationships/hyperlink" Target="mailto:sort-economia@uniroma1.it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7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Risultati immagini per lavoro di grupp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94323" y="2780928"/>
            <a:ext cx="2491706" cy="16556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ttangolo arrotondato 1"/>
          <p:cNvSpPr/>
          <p:nvPr/>
        </p:nvSpPr>
        <p:spPr bwMode="auto">
          <a:xfrm>
            <a:off x="2924163" y="980728"/>
            <a:ext cx="3032026" cy="1568152"/>
          </a:xfrm>
          <a:prstGeom prst="roundRect">
            <a:avLst/>
          </a:prstGeom>
          <a:solidFill>
            <a:srgbClr val="0099FF"/>
          </a:solidFill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>
              <a:spcBef>
                <a:spcPts val="600"/>
              </a:spcBef>
              <a:buClr>
                <a:srgbClr val="00B0F0"/>
              </a:buClr>
              <a:buSzPct val="200000"/>
            </a:pPr>
            <a:r>
              <a:rPr lang="it-IT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S Reference Sans Serif" pitchFamily="34" charset="0"/>
              </a:rPr>
              <a:t>GRUPPO A</a:t>
            </a:r>
          </a:p>
          <a:p>
            <a:pPr algn="ctr">
              <a:spcBef>
                <a:spcPts val="600"/>
              </a:spcBef>
              <a:buClr>
                <a:srgbClr val="00B0F0"/>
              </a:buClr>
              <a:buSzPct val="200000"/>
            </a:pPr>
            <a:r>
              <a:rPr lang="it-IT" sz="1600" b="1" dirty="0">
                <a:solidFill>
                  <a:srgbClr val="0000FF"/>
                </a:solidFill>
                <a:latin typeface="Perpetua" panose="02020502060401020303" pitchFamily="18" charset="0"/>
              </a:rPr>
              <a:t>I SENSIBILIZZATORI AMBIENTALI</a:t>
            </a:r>
          </a:p>
          <a:p>
            <a:pPr algn="ctr">
              <a:spcBef>
                <a:spcPts val="0"/>
              </a:spcBef>
              <a:buClr>
                <a:srgbClr val="00B0F0"/>
              </a:buClr>
              <a:buSzPct val="200000"/>
            </a:pPr>
            <a:r>
              <a:rPr lang="it-IT" sz="1500" b="1" dirty="0">
                <a:solidFill>
                  <a:srgbClr val="0000FF"/>
                </a:solidFill>
                <a:latin typeface="Perpetua" panose="02020502060401020303" pitchFamily="18" charset="0"/>
              </a:rPr>
              <a:t>De Cristofano, Schiavi, Cornacchia, </a:t>
            </a:r>
            <a:r>
              <a:rPr lang="it-IT" sz="1500" b="1" dirty="0" err="1">
                <a:solidFill>
                  <a:srgbClr val="0000FF"/>
                </a:solidFill>
                <a:latin typeface="Perpetua" panose="02020502060401020303" pitchFamily="18" charset="0"/>
              </a:rPr>
              <a:t>Ussia</a:t>
            </a:r>
            <a:r>
              <a:rPr lang="it-IT" sz="1500" b="1" dirty="0">
                <a:solidFill>
                  <a:srgbClr val="0000FF"/>
                </a:solidFill>
                <a:latin typeface="Perpetua" panose="02020502060401020303" pitchFamily="18" charset="0"/>
              </a:rPr>
              <a:t>, Salerno (5)</a:t>
            </a:r>
          </a:p>
        </p:txBody>
      </p:sp>
      <p:sp>
        <p:nvSpPr>
          <p:cNvPr id="21" name="Rettangolo 20"/>
          <p:cNvSpPr/>
          <p:nvPr/>
        </p:nvSpPr>
        <p:spPr>
          <a:xfrm>
            <a:off x="219750" y="216801"/>
            <a:ext cx="1659429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it-IT" sz="3000" b="1" cap="all" spc="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I </a:t>
            </a:r>
          </a:p>
          <a:p>
            <a:pPr algn="ctr"/>
            <a:r>
              <a:rPr lang="it-IT" sz="3000" b="1" cap="all" spc="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GRUPPI</a:t>
            </a:r>
          </a:p>
        </p:txBody>
      </p:sp>
      <p:sp>
        <p:nvSpPr>
          <p:cNvPr id="13" name="Rettangolo arrotondato 12"/>
          <p:cNvSpPr/>
          <p:nvPr/>
        </p:nvSpPr>
        <p:spPr bwMode="auto">
          <a:xfrm>
            <a:off x="5796135" y="2726872"/>
            <a:ext cx="2592289" cy="1548464"/>
          </a:xfrm>
          <a:prstGeom prst="roundRect">
            <a:avLst/>
          </a:prstGeom>
          <a:solidFill>
            <a:srgbClr val="00B050"/>
          </a:solidFill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>
              <a:spcBef>
                <a:spcPts val="600"/>
              </a:spcBef>
              <a:buClr>
                <a:srgbClr val="00B0F0"/>
              </a:buClr>
              <a:buSzPct val="200000"/>
            </a:pPr>
            <a:r>
              <a:rPr lang="it-IT" b="1" dirty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S Reference Sans Serif" pitchFamily="34" charset="0"/>
              </a:rPr>
              <a:t>GRUPPO B</a:t>
            </a:r>
          </a:p>
          <a:p>
            <a:pPr algn="ctr">
              <a:spcBef>
                <a:spcPts val="600"/>
              </a:spcBef>
              <a:buClr>
                <a:srgbClr val="00B0F0"/>
              </a:buClr>
              <a:buSzPct val="200000"/>
            </a:pPr>
            <a:r>
              <a:rPr lang="it-IT" sz="1600" b="1" dirty="0">
                <a:solidFill>
                  <a:srgbClr val="006600"/>
                </a:solidFill>
                <a:latin typeface="Perpetua" panose="02020502060401020303" pitchFamily="18" charset="0"/>
              </a:rPr>
              <a:t>GREEN GIRLS</a:t>
            </a:r>
          </a:p>
          <a:p>
            <a:pPr algn="ctr">
              <a:spcBef>
                <a:spcPts val="0"/>
              </a:spcBef>
              <a:buClr>
                <a:srgbClr val="00B0F0"/>
              </a:buClr>
              <a:buSzPct val="200000"/>
            </a:pPr>
            <a:r>
              <a:rPr lang="it-IT" sz="1500" b="1" dirty="0">
                <a:solidFill>
                  <a:srgbClr val="006600"/>
                </a:solidFill>
                <a:latin typeface="Perpetua" panose="02020502060401020303" pitchFamily="18" charset="0"/>
              </a:rPr>
              <a:t>Perugini, Tarli, Radi, Calcagni (4)</a:t>
            </a:r>
          </a:p>
        </p:txBody>
      </p:sp>
      <p:sp>
        <p:nvSpPr>
          <p:cNvPr id="15" name="Rettangolo arrotondato 14"/>
          <p:cNvSpPr/>
          <p:nvPr/>
        </p:nvSpPr>
        <p:spPr bwMode="auto">
          <a:xfrm>
            <a:off x="3178289" y="4663845"/>
            <a:ext cx="2664296" cy="1563023"/>
          </a:xfrm>
          <a:prstGeom prst="roundRect">
            <a:avLst/>
          </a:prstGeom>
          <a:solidFill>
            <a:srgbClr val="FF0000">
              <a:alpha val="50000"/>
            </a:srgbClr>
          </a:solidFill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>
              <a:spcBef>
                <a:spcPts val="600"/>
              </a:spcBef>
              <a:buClr>
                <a:srgbClr val="00B0F0"/>
              </a:buClr>
              <a:buSzPct val="200000"/>
            </a:pPr>
            <a:r>
              <a:rPr lang="it-IT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S Reference Sans Serif" pitchFamily="34" charset="0"/>
              </a:rPr>
              <a:t>GRUPPO C</a:t>
            </a:r>
          </a:p>
          <a:p>
            <a:pPr algn="ctr">
              <a:spcBef>
                <a:spcPts val="600"/>
              </a:spcBef>
              <a:buClr>
                <a:srgbClr val="00B0F0"/>
              </a:buClr>
              <a:buSzPct val="200000"/>
            </a:pPr>
            <a:r>
              <a:rPr lang="it-IT" sz="1600" b="1" dirty="0">
                <a:solidFill>
                  <a:srgbClr val="C00000"/>
                </a:solidFill>
                <a:latin typeface="Perpetua" panose="02020502060401020303" pitchFamily="18" charset="0"/>
              </a:rPr>
              <a:t>H</a:t>
            </a:r>
            <a:r>
              <a:rPr lang="it-IT" sz="1600" b="1" baseline="-25000" dirty="0">
                <a:solidFill>
                  <a:srgbClr val="C00000"/>
                </a:solidFill>
                <a:latin typeface="Perpetua" panose="02020502060401020303" pitchFamily="18" charset="0"/>
              </a:rPr>
              <a:t>2</a:t>
            </a:r>
            <a:r>
              <a:rPr lang="it-IT" sz="1600" b="1" dirty="0">
                <a:solidFill>
                  <a:srgbClr val="C00000"/>
                </a:solidFill>
                <a:latin typeface="Perpetua" panose="02020502060401020303" pitchFamily="18" charset="0"/>
              </a:rPr>
              <a:t>O</a:t>
            </a:r>
          </a:p>
          <a:p>
            <a:pPr algn="ctr">
              <a:spcBef>
                <a:spcPts val="0"/>
              </a:spcBef>
              <a:buClr>
                <a:srgbClr val="00B0F0"/>
              </a:buClr>
              <a:buSzPct val="200000"/>
            </a:pPr>
            <a:r>
              <a:rPr lang="it-IT" sz="1500" b="1" dirty="0">
                <a:solidFill>
                  <a:srgbClr val="C00000"/>
                </a:solidFill>
                <a:latin typeface="Perpetua" panose="02020502060401020303" pitchFamily="18" charset="0"/>
              </a:rPr>
              <a:t>Nazzaro, Carello, </a:t>
            </a:r>
            <a:r>
              <a:rPr lang="it-IT" sz="1500" b="1" dirty="0" err="1">
                <a:solidFill>
                  <a:srgbClr val="C00000"/>
                </a:solidFill>
                <a:latin typeface="Perpetua" panose="02020502060401020303" pitchFamily="18" charset="0"/>
              </a:rPr>
              <a:t>Ventilii</a:t>
            </a:r>
            <a:r>
              <a:rPr lang="it-IT" sz="1500" b="1" dirty="0">
                <a:solidFill>
                  <a:srgbClr val="C00000"/>
                </a:solidFill>
                <a:latin typeface="Perpetua" panose="02020502060401020303" pitchFamily="18" charset="0"/>
              </a:rPr>
              <a:t>, </a:t>
            </a:r>
            <a:r>
              <a:rPr lang="it-IT" sz="1500" b="1" dirty="0" err="1">
                <a:solidFill>
                  <a:srgbClr val="C00000"/>
                </a:solidFill>
                <a:latin typeface="Perpetua" panose="02020502060401020303" pitchFamily="18" charset="0"/>
              </a:rPr>
              <a:t>Manicastri</a:t>
            </a:r>
            <a:r>
              <a:rPr lang="it-IT" sz="1500" b="1" dirty="0">
                <a:solidFill>
                  <a:srgbClr val="C00000"/>
                </a:solidFill>
                <a:latin typeface="Perpetua" panose="02020502060401020303" pitchFamily="18" charset="0"/>
              </a:rPr>
              <a:t> (4)</a:t>
            </a:r>
          </a:p>
        </p:txBody>
      </p:sp>
      <p:sp>
        <p:nvSpPr>
          <p:cNvPr id="17" name="Rettangolo arrotondato 16"/>
          <p:cNvSpPr/>
          <p:nvPr/>
        </p:nvSpPr>
        <p:spPr bwMode="auto">
          <a:xfrm>
            <a:off x="219750" y="2816640"/>
            <a:ext cx="2736305" cy="1584176"/>
          </a:xfrm>
          <a:prstGeom prst="roundRect">
            <a:avLst/>
          </a:prstGeom>
          <a:solidFill>
            <a:schemeClr val="bg2">
              <a:lumMod val="75000"/>
            </a:schemeClr>
          </a:solidFill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>
              <a:spcBef>
                <a:spcPts val="600"/>
              </a:spcBef>
              <a:buClr>
                <a:srgbClr val="00B0F0"/>
              </a:buClr>
              <a:buSzPct val="200000"/>
            </a:pPr>
            <a:r>
              <a:rPr lang="it-IT" b="1" dirty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S Reference Sans Serif" pitchFamily="34" charset="0"/>
              </a:rPr>
              <a:t>GRUPPO D</a:t>
            </a:r>
          </a:p>
          <a:p>
            <a:pPr algn="ctr">
              <a:spcBef>
                <a:spcPts val="600"/>
              </a:spcBef>
              <a:buClr>
                <a:srgbClr val="00B0F0"/>
              </a:buClr>
              <a:buSzPct val="200000"/>
            </a:pPr>
            <a:r>
              <a:rPr lang="it-IT" sz="1600" b="1" dirty="0">
                <a:solidFill>
                  <a:schemeClr val="bg1">
                    <a:lumMod val="50000"/>
                  </a:schemeClr>
                </a:solidFill>
                <a:latin typeface="Perpetua" panose="02020502060401020303" pitchFamily="18" charset="0"/>
              </a:rPr>
              <a:t>ECOGROUP</a:t>
            </a:r>
            <a:endParaRPr lang="it-IT" sz="1600" b="1" baseline="-25000" dirty="0">
              <a:solidFill>
                <a:schemeClr val="bg1">
                  <a:lumMod val="50000"/>
                </a:schemeClr>
              </a:solidFill>
              <a:latin typeface="Perpetua" panose="02020502060401020303" pitchFamily="18" charset="0"/>
            </a:endParaRPr>
          </a:p>
          <a:p>
            <a:pPr algn="ctr">
              <a:spcBef>
                <a:spcPts val="0"/>
              </a:spcBef>
              <a:buClr>
                <a:srgbClr val="00B0F0"/>
              </a:buClr>
              <a:buSzPct val="200000"/>
            </a:pPr>
            <a:r>
              <a:rPr lang="it-IT" sz="1500" b="1" dirty="0" err="1">
                <a:solidFill>
                  <a:schemeClr val="bg1">
                    <a:lumMod val="50000"/>
                  </a:schemeClr>
                </a:solidFill>
                <a:latin typeface="Perpetua" panose="02020502060401020303" pitchFamily="18" charset="0"/>
              </a:rPr>
              <a:t>Koszowska</a:t>
            </a:r>
            <a:r>
              <a:rPr lang="it-IT" sz="1500" b="1" dirty="0">
                <a:solidFill>
                  <a:schemeClr val="bg1">
                    <a:lumMod val="50000"/>
                  </a:schemeClr>
                </a:solidFill>
                <a:latin typeface="Perpetua" panose="02020502060401020303" pitchFamily="18" charset="0"/>
              </a:rPr>
              <a:t>, </a:t>
            </a:r>
            <a:r>
              <a:rPr lang="it-IT" sz="1500" b="1" dirty="0" err="1">
                <a:solidFill>
                  <a:schemeClr val="bg1">
                    <a:lumMod val="50000"/>
                  </a:schemeClr>
                </a:solidFill>
                <a:latin typeface="Perpetua" panose="02020502060401020303" pitchFamily="18" charset="0"/>
              </a:rPr>
              <a:t>Risato</a:t>
            </a:r>
            <a:r>
              <a:rPr lang="it-IT" sz="1500" b="1" dirty="0">
                <a:solidFill>
                  <a:schemeClr val="bg1">
                    <a:lumMod val="50000"/>
                  </a:schemeClr>
                </a:solidFill>
                <a:latin typeface="Perpetua" panose="02020502060401020303" pitchFamily="18" charset="0"/>
              </a:rPr>
              <a:t>, </a:t>
            </a:r>
            <a:r>
              <a:rPr lang="it-IT" sz="1500" b="1" dirty="0" err="1">
                <a:solidFill>
                  <a:schemeClr val="bg1">
                    <a:lumMod val="50000"/>
                  </a:schemeClr>
                </a:solidFill>
                <a:latin typeface="Perpetua" panose="02020502060401020303" pitchFamily="18" charset="0"/>
              </a:rPr>
              <a:t>Curcuruto</a:t>
            </a:r>
            <a:r>
              <a:rPr lang="it-IT" sz="1500" b="1" dirty="0">
                <a:solidFill>
                  <a:schemeClr val="bg1">
                    <a:lumMod val="50000"/>
                  </a:schemeClr>
                </a:solidFill>
                <a:latin typeface="Perpetua" panose="02020502060401020303" pitchFamily="18" charset="0"/>
              </a:rPr>
              <a:t>,  Hall, Roma (5)</a:t>
            </a:r>
          </a:p>
        </p:txBody>
      </p:sp>
      <p:sp>
        <p:nvSpPr>
          <p:cNvPr id="3" name="CasellaDiTesto 2"/>
          <p:cNvSpPr txBox="1"/>
          <p:nvPr/>
        </p:nvSpPr>
        <p:spPr>
          <a:xfrm>
            <a:off x="7290047" y="937211"/>
            <a:ext cx="166584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600" b="1" dirty="0"/>
              <a:t>*Team Leader</a:t>
            </a:r>
          </a:p>
        </p:txBody>
      </p:sp>
    </p:spTree>
    <p:extLst>
      <p:ext uri="{BB962C8B-B14F-4D97-AF65-F5344CB8AC3E}">
        <p14:creationId xmlns:p14="http://schemas.microsoft.com/office/powerpoint/2010/main" val="36467026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olo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i="1" dirty="0">
                <a:solidFill>
                  <a:schemeClr val="accent2"/>
                </a:solidFill>
              </a:rPr>
              <a:t>Quanto sono sostenibile!!!</a:t>
            </a:r>
          </a:p>
        </p:txBody>
      </p:sp>
      <p:sp>
        <p:nvSpPr>
          <p:cNvPr id="12" name="Segnaposto numero diapositiva 11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A4D9AC87-AAC9-4F8B-8946-AC722A3EF93A}" type="slidenum">
              <a:rPr lang="it-IT" smtClean="0">
                <a:solidFill>
                  <a:srgbClr val="E7BC29">
                    <a:shade val="75000"/>
                  </a:srgbClr>
                </a:solidFill>
              </a:rPr>
              <a:pPr/>
              <a:t>2</a:t>
            </a:fld>
            <a:endParaRPr lang="it-IT">
              <a:solidFill>
                <a:srgbClr val="E7BC29">
                  <a:shade val="75000"/>
                </a:srgbClr>
              </a:solidFill>
            </a:endParaRPr>
          </a:p>
        </p:txBody>
      </p:sp>
      <p:pic>
        <p:nvPicPr>
          <p:cNvPr id="49156" name="Picture 4" descr="Risultati immagini per work from hom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7584" y="1772816"/>
            <a:ext cx="2970782" cy="1970619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</p:pic>
      <p:sp>
        <p:nvSpPr>
          <p:cNvPr id="11" name="CasellaDiTesto 10"/>
          <p:cNvSpPr txBox="1"/>
          <p:nvPr/>
        </p:nvSpPr>
        <p:spPr>
          <a:xfrm>
            <a:off x="179512" y="4221088"/>
            <a:ext cx="403244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Wingdings" pitchFamily="2" charset="2"/>
              <a:buChar char="Ø"/>
            </a:pPr>
            <a:r>
              <a:rPr lang="it-IT" sz="1700" b="1" dirty="0">
                <a:solidFill>
                  <a:srgbClr val="C00000"/>
                </a:solidFill>
                <a:latin typeface="Bookman Old Style" pitchFamily="18" charset="0"/>
              </a:rPr>
              <a:t>Lavoro 1</a:t>
            </a:r>
            <a:r>
              <a:rPr lang="it-IT" sz="1700" b="1" dirty="0">
                <a:solidFill>
                  <a:prstClr val="black"/>
                </a:solidFill>
                <a:latin typeface="Bookman Old Style" pitchFamily="18" charset="0"/>
              </a:rPr>
              <a:t> – Calcolo dell’impronta ecologica</a:t>
            </a:r>
          </a:p>
          <a:p>
            <a:pPr algn="just"/>
            <a:endParaRPr lang="it-IT" sz="1700" b="1" dirty="0">
              <a:solidFill>
                <a:prstClr val="black"/>
              </a:solidFill>
              <a:latin typeface="Bookman Old Style" pitchFamily="18" charset="0"/>
            </a:endParaRPr>
          </a:p>
          <a:p>
            <a:pPr marL="342900" indent="-342900" algn="just">
              <a:spcBef>
                <a:spcPts val="600"/>
              </a:spcBef>
              <a:buFont typeface="Wingdings" pitchFamily="2" charset="2"/>
              <a:buChar char="Ø"/>
            </a:pPr>
            <a:r>
              <a:rPr lang="it-IT" sz="1700" b="1" dirty="0">
                <a:solidFill>
                  <a:srgbClr val="C00000"/>
                </a:solidFill>
                <a:latin typeface="Bookman Old Style" pitchFamily="18" charset="0"/>
              </a:rPr>
              <a:t>Lavoro 2</a:t>
            </a:r>
            <a:r>
              <a:rPr lang="it-IT" sz="1700" b="1" dirty="0">
                <a:solidFill>
                  <a:prstClr val="black"/>
                </a:solidFill>
                <a:latin typeface="Bookman Old Style" pitchFamily="18" charset="0"/>
              </a:rPr>
              <a:t> – Test sull’impronta idrica + grafico</a:t>
            </a:r>
          </a:p>
        </p:txBody>
      </p:sp>
      <p:sp>
        <p:nvSpPr>
          <p:cNvPr id="2" name="Rettangolo 1"/>
          <p:cNvSpPr/>
          <p:nvPr/>
        </p:nvSpPr>
        <p:spPr>
          <a:xfrm>
            <a:off x="4355976" y="1646505"/>
            <a:ext cx="4572000" cy="466281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150000"/>
              </a:lnSpc>
            </a:pPr>
            <a:r>
              <a:rPr lang="it-IT" b="1" dirty="0">
                <a:solidFill>
                  <a:srgbClr val="FF0000"/>
                </a:solidFill>
              </a:rPr>
              <a:t>La </a:t>
            </a:r>
            <a:r>
              <a:rPr lang="it-IT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CONSEGNA</a:t>
            </a:r>
            <a:r>
              <a:rPr lang="it-IT" b="1" dirty="0">
                <a:solidFill>
                  <a:srgbClr val="FF0000"/>
                </a:solidFill>
              </a:rPr>
              <a:t> dei lavori</a:t>
            </a:r>
          </a:p>
          <a:p>
            <a:pPr algn="ctr">
              <a:lnSpc>
                <a:spcPct val="150000"/>
              </a:lnSpc>
            </a:pPr>
            <a:r>
              <a:rPr lang="it-IT" b="1" dirty="0">
                <a:solidFill>
                  <a:srgbClr val="FF0000"/>
                </a:solidFill>
              </a:rPr>
              <a:t>deve avvenire </a:t>
            </a:r>
            <a:r>
              <a:rPr lang="it-IT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OBBLIGATORIAMENTE</a:t>
            </a:r>
            <a:r>
              <a:rPr lang="it-IT" b="1" dirty="0">
                <a:solidFill>
                  <a:srgbClr val="FF0000"/>
                </a:solidFill>
              </a:rPr>
              <a:t> </a:t>
            </a:r>
          </a:p>
          <a:p>
            <a:pPr algn="ctr">
              <a:lnSpc>
                <a:spcPct val="150000"/>
              </a:lnSpc>
            </a:pPr>
            <a:r>
              <a:rPr lang="it-IT" b="1" dirty="0">
                <a:solidFill>
                  <a:srgbClr val="FF0000"/>
                </a:solidFill>
              </a:rPr>
              <a:t>entro il </a:t>
            </a:r>
            <a:r>
              <a:rPr lang="it-IT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27 gennaio ore 13.00 </a:t>
            </a:r>
          </a:p>
          <a:p>
            <a:pPr algn="ctr">
              <a:lnSpc>
                <a:spcPct val="150000"/>
              </a:lnSpc>
            </a:pPr>
            <a:r>
              <a:rPr lang="it-IT" b="1" dirty="0">
                <a:solidFill>
                  <a:srgbClr val="FF0000"/>
                </a:solidFill>
              </a:rPr>
              <a:t>inviando il materiale all’indirizzo email: </a:t>
            </a:r>
          </a:p>
          <a:p>
            <a:pPr algn="ctr">
              <a:lnSpc>
                <a:spcPct val="150000"/>
              </a:lnSpc>
            </a:pPr>
            <a:r>
              <a:rPr lang="it-IT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4"/>
              </a:rPr>
              <a:t>sort-economia@uniroma1.it</a:t>
            </a:r>
            <a:endParaRPr lang="it-IT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>
              <a:lnSpc>
                <a:spcPct val="150000"/>
              </a:lnSpc>
            </a:pPr>
            <a:r>
              <a:rPr lang="it-IT" b="1" dirty="0">
                <a:solidFill>
                  <a:srgbClr val="FF0000"/>
                </a:solidFill>
              </a:rPr>
              <a:t>specificando nell’</a:t>
            </a:r>
            <a:r>
              <a:rPr lang="it-IT" b="1" i="1" dirty="0">
                <a:solidFill>
                  <a:srgbClr val="FF0000"/>
                </a:solidFill>
              </a:rPr>
              <a:t>Oggetto</a:t>
            </a:r>
            <a:r>
              <a:rPr lang="it-IT" b="1" dirty="0">
                <a:solidFill>
                  <a:srgbClr val="FF0000"/>
                </a:solidFill>
              </a:rPr>
              <a:t> della email: </a:t>
            </a:r>
          </a:p>
          <a:p>
            <a:pPr marL="285750" indent="-285750" algn="ctr">
              <a:lnSpc>
                <a:spcPct val="150000"/>
              </a:lnSpc>
              <a:buFont typeface="Arial" pitchFamily="34" charset="0"/>
              <a:buChar char="•"/>
            </a:pPr>
            <a:r>
              <a:rPr lang="it-IT" b="1" dirty="0">
                <a:solidFill>
                  <a:srgbClr val="FF0000"/>
                </a:solidFill>
              </a:rPr>
              <a:t>nome del Progetto </a:t>
            </a:r>
          </a:p>
          <a:p>
            <a:pPr marL="285750" indent="-285750" algn="ctr">
              <a:lnSpc>
                <a:spcPct val="150000"/>
              </a:lnSpc>
              <a:buFont typeface="Arial" pitchFamily="34" charset="0"/>
              <a:buChar char="•"/>
            </a:pPr>
            <a:r>
              <a:rPr lang="it-IT" b="1" dirty="0">
                <a:solidFill>
                  <a:srgbClr val="FF0000"/>
                </a:solidFill>
              </a:rPr>
              <a:t>nome del Gruppo</a:t>
            </a:r>
          </a:p>
        </p:txBody>
      </p:sp>
    </p:spTree>
    <p:extLst>
      <p:ext uri="{BB962C8B-B14F-4D97-AF65-F5344CB8AC3E}">
        <p14:creationId xmlns:p14="http://schemas.microsoft.com/office/powerpoint/2010/main" val="28882679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olo 9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600" b="1" dirty="0">
                <a:solidFill>
                  <a:schemeClr val="accent2"/>
                </a:solidFill>
              </a:rPr>
              <a:t>LAVORO 1 - Calcolo dell’impronta ecologica</a:t>
            </a:r>
          </a:p>
        </p:txBody>
      </p:sp>
      <p:sp>
        <p:nvSpPr>
          <p:cNvPr id="12" name="Segnaposto numero diapositiva 11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A4D9AC87-AAC9-4F8B-8946-AC722A3EF93A}" type="slidenum">
              <a:rPr lang="it-IT" smtClean="0">
                <a:solidFill>
                  <a:srgbClr val="E7BC29">
                    <a:shade val="75000"/>
                  </a:srgbClr>
                </a:solidFill>
              </a:rPr>
              <a:pPr/>
              <a:t>3</a:t>
            </a:fld>
            <a:endParaRPr lang="it-IT">
              <a:solidFill>
                <a:srgbClr val="E7BC29">
                  <a:shade val="75000"/>
                </a:srgbClr>
              </a:solidFill>
            </a:endParaRPr>
          </a:p>
        </p:txBody>
      </p:sp>
      <p:sp>
        <p:nvSpPr>
          <p:cNvPr id="11" name="Segnaposto contenuto 10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pPr marL="0" indent="0" algn="just">
              <a:lnSpc>
                <a:spcPct val="120000"/>
              </a:lnSpc>
              <a:spcBef>
                <a:spcPts val="600"/>
              </a:spcBef>
              <a:buNone/>
            </a:pPr>
            <a:endParaRPr lang="it-IT" sz="1400" dirty="0"/>
          </a:p>
          <a:p>
            <a:pPr marL="0" indent="0" algn="ctr">
              <a:lnSpc>
                <a:spcPct val="120000"/>
              </a:lnSpc>
              <a:spcBef>
                <a:spcPts val="600"/>
              </a:spcBef>
              <a:buNone/>
            </a:pPr>
            <a:endParaRPr lang="it-IT" sz="1400" b="1" cap="all" dirty="0">
              <a:solidFill>
                <a:schemeClr val="accent2"/>
              </a:solidFill>
              <a:latin typeface="+mj-lt"/>
            </a:endParaRPr>
          </a:p>
        </p:txBody>
      </p:sp>
      <p:sp>
        <p:nvSpPr>
          <p:cNvPr id="2" name="Rettangolo 1"/>
          <p:cNvSpPr/>
          <p:nvPr/>
        </p:nvSpPr>
        <p:spPr>
          <a:xfrm>
            <a:off x="5220072" y="2179403"/>
            <a:ext cx="3943697" cy="830997"/>
          </a:xfrm>
          <a:prstGeom prst="rect">
            <a:avLst/>
          </a:prstGeom>
          <a:noFill/>
          <a:ln>
            <a:noFill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it-IT" sz="1600" b="1" dirty="0">
                <a:solidFill>
                  <a:srgbClr val="0000FF"/>
                </a:solidFill>
              </a:rPr>
              <a:t>https://www.wwf.ch/it/vivere-sostenibile/calcolatore-dell-impronta-ecologica</a:t>
            </a:r>
          </a:p>
        </p:txBody>
      </p:sp>
      <p:sp>
        <p:nvSpPr>
          <p:cNvPr id="15" name="Rettangolo 14"/>
          <p:cNvSpPr/>
          <p:nvPr/>
        </p:nvSpPr>
        <p:spPr>
          <a:xfrm>
            <a:off x="179512" y="1471519"/>
            <a:ext cx="4176464" cy="1900520"/>
          </a:xfrm>
          <a:prstGeom prst="rect">
            <a:avLst/>
          </a:prstGeom>
          <a:solidFill>
            <a:schemeClr val="accent2">
              <a:alpha val="50000"/>
            </a:schemeClr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it-IT" sz="1500" dirty="0">
                <a:solidFill>
                  <a:prstClr val="black"/>
                </a:solidFill>
              </a:rPr>
              <a:t>Utilizza questo sito internet per calcolare la tua </a:t>
            </a:r>
            <a:r>
              <a:rPr lang="it-IT" sz="1500" b="1" cap="all" dirty="0">
                <a:solidFill>
                  <a:srgbClr val="C00000"/>
                </a:solidFill>
              </a:rPr>
              <a:t>Impronta Ecologica</a:t>
            </a:r>
            <a:r>
              <a:rPr lang="it-IT" sz="1500" dirty="0">
                <a:solidFill>
                  <a:prstClr val="black"/>
                </a:solidFill>
              </a:rPr>
              <a:t>, SE necessario chiedi il supporto dei tuoi familiari. </a:t>
            </a:r>
          </a:p>
          <a:p>
            <a:pPr algn="ctr">
              <a:lnSpc>
                <a:spcPct val="150000"/>
              </a:lnSpc>
              <a:spcBef>
                <a:spcPts val="600"/>
              </a:spcBef>
            </a:pPr>
            <a:r>
              <a:rPr lang="it-IT" sz="1500" dirty="0">
                <a:solidFill>
                  <a:prstClr val="black"/>
                </a:solidFill>
              </a:rPr>
              <a:t>Una volta terminato il questionario, esegui uno </a:t>
            </a:r>
            <a:r>
              <a:rPr lang="it-IT" sz="1500" i="1" dirty="0" err="1">
                <a:solidFill>
                  <a:prstClr val="black"/>
                </a:solidFill>
              </a:rPr>
              <a:t>screenshot</a:t>
            </a:r>
            <a:r>
              <a:rPr lang="it-IT" sz="1500" i="1" dirty="0">
                <a:solidFill>
                  <a:prstClr val="black"/>
                </a:solidFill>
              </a:rPr>
              <a:t> </a:t>
            </a:r>
            <a:r>
              <a:rPr lang="it-IT" sz="1500" dirty="0">
                <a:solidFill>
                  <a:prstClr val="black"/>
                </a:solidFill>
              </a:rPr>
              <a:t>dei risultati.</a:t>
            </a:r>
          </a:p>
        </p:txBody>
      </p:sp>
      <p:sp>
        <p:nvSpPr>
          <p:cNvPr id="17" name="CasellaDiTesto 16"/>
          <p:cNvSpPr txBox="1"/>
          <p:nvPr/>
        </p:nvSpPr>
        <p:spPr>
          <a:xfrm>
            <a:off x="179512" y="971436"/>
            <a:ext cx="10823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b="1" dirty="0">
                <a:solidFill>
                  <a:srgbClr val="A5B592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CASA</a:t>
            </a:r>
          </a:p>
        </p:txBody>
      </p:sp>
      <p:sp>
        <p:nvSpPr>
          <p:cNvPr id="3" name="Freccia a destra rientrata 2"/>
          <p:cNvSpPr/>
          <p:nvPr/>
        </p:nvSpPr>
        <p:spPr>
          <a:xfrm>
            <a:off x="4644008" y="2365390"/>
            <a:ext cx="720080" cy="459025"/>
          </a:xfrm>
          <a:prstGeom prst="notchedRightArrow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" name="Rettangolo 3"/>
          <p:cNvSpPr/>
          <p:nvPr/>
        </p:nvSpPr>
        <p:spPr>
          <a:xfrm>
            <a:off x="179512" y="4103073"/>
            <a:ext cx="8784976" cy="21667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130000"/>
              </a:lnSpc>
              <a:spcBef>
                <a:spcPts val="1200"/>
              </a:spcBef>
              <a:buFont typeface="+mj-lt"/>
              <a:buAutoNum type="arabicPeriod"/>
            </a:pPr>
            <a:r>
              <a:rPr lang="it-IT" sz="1600" dirty="0">
                <a:solidFill>
                  <a:prstClr val="black"/>
                </a:solidFill>
              </a:rPr>
              <a:t>I risultati (</a:t>
            </a:r>
            <a:r>
              <a:rPr lang="it-IT" sz="1600" i="1" dirty="0">
                <a:solidFill>
                  <a:prstClr val="black"/>
                </a:solidFill>
              </a:rPr>
              <a:t>in termini di Pianeti</a:t>
            </a:r>
            <a:r>
              <a:rPr lang="it-IT" sz="1600" dirty="0">
                <a:solidFill>
                  <a:prstClr val="black"/>
                </a:solidFill>
              </a:rPr>
              <a:t>) ottenuti da tutti i Componenti del Gruppo dovranno essere riportati in forma anonima su di un unico foglio (</a:t>
            </a:r>
            <a:r>
              <a:rPr lang="it-IT" sz="1600" i="1" dirty="0">
                <a:solidFill>
                  <a:prstClr val="black"/>
                </a:solidFill>
              </a:rPr>
              <a:t>in formato word</a:t>
            </a:r>
            <a:r>
              <a:rPr lang="it-IT" sz="1600" dirty="0">
                <a:solidFill>
                  <a:prstClr val="black"/>
                </a:solidFill>
              </a:rPr>
              <a:t>) che verrà </a:t>
            </a:r>
            <a:r>
              <a:rPr lang="it-IT" sz="1600" u="sng" dirty="0">
                <a:solidFill>
                  <a:prstClr val="black"/>
                </a:solidFill>
              </a:rPr>
              <a:t>discusso al prossimo incontro</a:t>
            </a:r>
            <a:r>
              <a:rPr lang="it-IT" sz="1600" dirty="0">
                <a:solidFill>
                  <a:prstClr val="black"/>
                </a:solidFill>
              </a:rPr>
              <a:t> del </a:t>
            </a:r>
            <a:r>
              <a:rPr lang="it-IT" sz="1600" b="1" dirty="0">
                <a:solidFill>
                  <a:prstClr val="black"/>
                </a:solidFill>
              </a:rPr>
              <a:t>27 gennaio</a:t>
            </a:r>
            <a:r>
              <a:rPr lang="it-IT" sz="1600" dirty="0">
                <a:solidFill>
                  <a:prstClr val="black"/>
                </a:solidFill>
              </a:rPr>
              <a:t>.</a:t>
            </a:r>
          </a:p>
          <a:p>
            <a:pPr marL="342900" indent="-342900" algn="just">
              <a:lnSpc>
                <a:spcPct val="130000"/>
              </a:lnSpc>
              <a:spcBef>
                <a:spcPts val="1200"/>
              </a:spcBef>
              <a:buFont typeface="+mj-lt"/>
              <a:buAutoNum type="arabicPeriod"/>
            </a:pPr>
            <a:r>
              <a:rPr lang="it-IT" sz="1600" dirty="0">
                <a:solidFill>
                  <a:prstClr val="black"/>
                </a:solidFill>
              </a:rPr>
              <a:t>Effettuate una media dei Pianeti che l’intero gruppo utilizza per sostenere  i propri consumi. Tale valore dovrà essere riportato nello stesso foglio al termine dei risultati ottenuti singolarmente.</a:t>
            </a:r>
          </a:p>
        </p:txBody>
      </p:sp>
    </p:spTree>
    <p:extLst>
      <p:ext uri="{BB962C8B-B14F-4D97-AF65-F5344CB8AC3E}">
        <p14:creationId xmlns:p14="http://schemas.microsoft.com/office/powerpoint/2010/main" val="42771453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olo 9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600" b="1" dirty="0">
                <a:solidFill>
                  <a:schemeClr val="accent2"/>
                </a:solidFill>
              </a:rPr>
              <a:t>LAVORO 2 - Test sull’impronta idrica</a:t>
            </a:r>
          </a:p>
        </p:txBody>
      </p:sp>
      <p:sp>
        <p:nvSpPr>
          <p:cNvPr id="12" name="Segnaposto numero diapositiva 11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A4D9AC87-AAC9-4F8B-8946-AC722A3EF93A}" type="slidenum">
              <a:rPr lang="it-IT" smtClean="0"/>
              <a:pPr/>
              <a:t>4</a:t>
            </a:fld>
            <a:endParaRPr lang="it-IT"/>
          </a:p>
        </p:txBody>
      </p:sp>
      <p:sp>
        <p:nvSpPr>
          <p:cNvPr id="4" name="CasellaDiTesto 3"/>
          <p:cNvSpPr txBox="1"/>
          <p:nvPr/>
        </p:nvSpPr>
        <p:spPr>
          <a:xfrm>
            <a:off x="201122" y="1412776"/>
            <a:ext cx="8763366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it-IT" sz="1500" b="1" dirty="0">
              <a:latin typeface="Cambria" panose="02040503050406030204" pitchFamily="18" charset="0"/>
              <a:cs typeface="Adobe Devanagari" pitchFamily="18" charset="0"/>
            </a:endParaRPr>
          </a:p>
          <a:p>
            <a:endParaRPr lang="it-IT" sz="1500" b="1" dirty="0">
              <a:latin typeface="Cambria" panose="02040503050406030204" pitchFamily="18" charset="0"/>
              <a:cs typeface="Adobe Devanagari" pitchFamily="18" charset="0"/>
            </a:endParaRPr>
          </a:p>
          <a:p>
            <a:endParaRPr lang="it-IT" sz="1500" b="1" dirty="0">
              <a:latin typeface="Cambria" panose="02040503050406030204" pitchFamily="18" charset="0"/>
              <a:cs typeface="Adobe Devanagari" pitchFamily="18" charset="0"/>
            </a:endParaRPr>
          </a:p>
        </p:txBody>
      </p:sp>
      <p:sp>
        <p:nvSpPr>
          <p:cNvPr id="2" name="CasellaDiTesto 1"/>
          <p:cNvSpPr txBox="1"/>
          <p:nvPr/>
        </p:nvSpPr>
        <p:spPr>
          <a:xfrm>
            <a:off x="201123" y="4283511"/>
            <a:ext cx="8763366" cy="21698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spcBef>
                <a:spcPts val="1200"/>
              </a:spcBef>
              <a:buFont typeface="+mj-lt"/>
              <a:buAutoNum type="arabicPeriod"/>
            </a:pPr>
            <a:r>
              <a:rPr lang="it-IT" sz="1500" dirty="0"/>
              <a:t>Eseguite il TEST sull’IMPRONTA IDRICA che trovi come allegato pdf in un file separato.</a:t>
            </a:r>
          </a:p>
          <a:p>
            <a:pPr marL="342900" indent="-342900" algn="just">
              <a:spcBef>
                <a:spcPts val="1200"/>
              </a:spcBef>
              <a:buFont typeface="+mj-lt"/>
              <a:buAutoNum type="arabicPeriod"/>
            </a:pPr>
            <a:r>
              <a:rPr lang="it-IT" sz="1500" dirty="0">
                <a:cs typeface="Calibri Light" panose="020F0302020204030204" pitchFamily="34" charset="0"/>
              </a:rPr>
              <a:t>Ciascun Componente del Gruppo somministrerà il TEST a 6 persone (</a:t>
            </a:r>
            <a:r>
              <a:rPr lang="it-IT" sz="1500" i="1" dirty="0">
                <a:cs typeface="Calibri Light" panose="020F0302020204030204" pitchFamily="34" charset="0"/>
              </a:rPr>
              <a:t>familiari, amici, professori, ecc</a:t>
            </a:r>
            <a:r>
              <a:rPr lang="it-IT" sz="1500" dirty="0">
                <a:cs typeface="Calibri Light" panose="020F0302020204030204" pitchFamily="34" charset="0"/>
              </a:rPr>
              <a:t>.).</a:t>
            </a:r>
          </a:p>
          <a:p>
            <a:pPr marL="342900" indent="-342900" algn="just">
              <a:spcBef>
                <a:spcPts val="1200"/>
              </a:spcBef>
              <a:buFont typeface="+mj-lt"/>
              <a:buAutoNum type="arabicPeriod"/>
            </a:pPr>
            <a:r>
              <a:rPr lang="it-IT" sz="1500" dirty="0">
                <a:cs typeface="Calibri Light" panose="020F0302020204030204" pitchFamily="34" charset="0"/>
              </a:rPr>
              <a:t>I risultati del Test, calcolati come descritto nella pagina successiva, dovranno essere riportati </a:t>
            </a:r>
            <a:r>
              <a:rPr lang="it-IT" sz="1500" dirty="0">
                <a:solidFill>
                  <a:prstClr val="black"/>
                </a:solidFill>
              </a:rPr>
              <a:t>su di un unico foglio (</a:t>
            </a:r>
            <a:r>
              <a:rPr lang="it-IT" sz="1500" i="1" dirty="0">
                <a:solidFill>
                  <a:prstClr val="black"/>
                </a:solidFill>
              </a:rPr>
              <a:t>in formato </a:t>
            </a:r>
            <a:r>
              <a:rPr lang="it-IT" sz="1500" i="1" dirty="0" err="1">
                <a:solidFill>
                  <a:prstClr val="black"/>
                </a:solidFill>
              </a:rPr>
              <a:t>excel</a:t>
            </a:r>
            <a:r>
              <a:rPr lang="it-IT" sz="1500" i="1" dirty="0">
                <a:solidFill>
                  <a:prstClr val="black"/>
                </a:solidFill>
              </a:rPr>
              <a:t>, word</a:t>
            </a:r>
            <a:r>
              <a:rPr lang="it-IT" sz="1500" dirty="0">
                <a:solidFill>
                  <a:prstClr val="black"/>
                </a:solidFill>
              </a:rPr>
              <a:t>) che verrà </a:t>
            </a:r>
            <a:r>
              <a:rPr lang="it-IT" sz="1500" u="sng" dirty="0">
                <a:solidFill>
                  <a:prstClr val="black"/>
                </a:solidFill>
              </a:rPr>
              <a:t>discusso al prossimo incontro del </a:t>
            </a:r>
            <a:r>
              <a:rPr lang="it-IT" sz="1500" b="1" u="sng" dirty="0">
                <a:solidFill>
                  <a:prstClr val="black"/>
                </a:solidFill>
              </a:rPr>
              <a:t>27 gennaio</a:t>
            </a:r>
            <a:r>
              <a:rPr lang="it-IT" sz="1500" dirty="0">
                <a:solidFill>
                  <a:prstClr val="black"/>
                </a:solidFill>
              </a:rPr>
              <a:t>. </a:t>
            </a:r>
          </a:p>
          <a:p>
            <a:pPr marL="342900" indent="-342900" algn="just">
              <a:spcBef>
                <a:spcPts val="1200"/>
              </a:spcBef>
              <a:buFont typeface="+mj-lt"/>
              <a:buAutoNum type="arabicPeriod"/>
            </a:pPr>
            <a:r>
              <a:rPr lang="it-IT" sz="1500" dirty="0">
                <a:solidFill>
                  <a:prstClr val="black"/>
                </a:solidFill>
                <a:cs typeface="Calibri Light" panose="020F0302020204030204" pitchFamily="34" charset="0"/>
              </a:rPr>
              <a:t>A seguito del grafico riportate </a:t>
            </a:r>
            <a:r>
              <a:rPr lang="it-IT" sz="1500" dirty="0">
                <a:cs typeface="Calibri Light" panose="020F0302020204030204" pitchFamily="34" charset="0"/>
              </a:rPr>
              <a:t>quali, secondo voi, potrebbero essere le motivazioni della distribuzione osservata (</a:t>
            </a:r>
            <a:r>
              <a:rPr lang="it-IT" sz="1500" u="sng" dirty="0">
                <a:cs typeface="Calibri Light" panose="020F0302020204030204" pitchFamily="34" charset="0"/>
              </a:rPr>
              <a:t>schematizzate a punti le motivazioni</a:t>
            </a:r>
            <a:r>
              <a:rPr lang="it-IT" sz="1500" dirty="0">
                <a:cs typeface="Calibri Light" panose="020F0302020204030204" pitchFamily="34" charset="0"/>
              </a:rPr>
              <a:t>).</a:t>
            </a:r>
            <a:endParaRPr lang="it-IT" sz="1500" dirty="0"/>
          </a:p>
        </p:txBody>
      </p:sp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7544" y="1484784"/>
            <a:ext cx="8280920" cy="2609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8" name="Connettore 1 7"/>
          <p:cNvCxnSpPr/>
          <p:nvPr/>
        </p:nvCxnSpPr>
        <p:spPr>
          <a:xfrm>
            <a:off x="2603931" y="1758574"/>
            <a:ext cx="2592288" cy="0"/>
          </a:xfrm>
          <a:prstGeom prst="line">
            <a:avLst/>
          </a:prstGeom>
          <a:ln w="38100" cmpd="dbl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ttore 1 8"/>
          <p:cNvCxnSpPr/>
          <p:nvPr/>
        </p:nvCxnSpPr>
        <p:spPr>
          <a:xfrm>
            <a:off x="467544" y="3566276"/>
            <a:ext cx="720080" cy="0"/>
          </a:xfrm>
          <a:prstGeom prst="line">
            <a:avLst/>
          </a:prstGeom>
          <a:ln w="38100" cmpd="dbl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ttore 1 10"/>
          <p:cNvCxnSpPr/>
          <p:nvPr/>
        </p:nvCxnSpPr>
        <p:spPr>
          <a:xfrm>
            <a:off x="8091992" y="3334350"/>
            <a:ext cx="576064" cy="0"/>
          </a:xfrm>
          <a:prstGeom prst="line">
            <a:avLst/>
          </a:prstGeom>
          <a:ln w="38100" cmpd="dbl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CasellaDiTesto 12"/>
          <p:cNvSpPr txBox="1"/>
          <p:nvPr/>
        </p:nvSpPr>
        <p:spPr>
          <a:xfrm>
            <a:off x="179512" y="971436"/>
            <a:ext cx="10823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b="1" dirty="0">
                <a:solidFill>
                  <a:srgbClr val="A5B592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CASA</a:t>
            </a:r>
          </a:p>
        </p:txBody>
      </p:sp>
    </p:spTree>
    <p:extLst>
      <p:ext uri="{BB962C8B-B14F-4D97-AF65-F5344CB8AC3E}">
        <p14:creationId xmlns:p14="http://schemas.microsoft.com/office/powerpoint/2010/main" val="23883484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olo 9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600" b="1" dirty="0">
                <a:solidFill>
                  <a:schemeClr val="accent2"/>
                </a:solidFill>
              </a:rPr>
              <a:t>LAVORO 2 - Valutazione dei risultati</a:t>
            </a:r>
          </a:p>
        </p:txBody>
      </p:sp>
      <p:sp>
        <p:nvSpPr>
          <p:cNvPr id="12" name="Segnaposto numero diapositiva 11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A4D9AC87-AAC9-4F8B-8946-AC722A3EF93A}" type="slidenum">
              <a:rPr lang="it-IT" smtClean="0"/>
              <a:pPr/>
              <a:t>5</a:t>
            </a:fld>
            <a:endParaRPr lang="it-IT"/>
          </a:p>
        </p:txBody>
      </p:sp>
      <p:sp>
        <p:nvSpPr>
          <p:cNvPr id="4" name="CasellaDiTesto 3"/>
          <p:cNvSpPr txBox="1"/>
          <p:nvPr/>
        </p:nvSpPr>
        <p:spPr>
          <a:xfrm>
            <a:off x="201122" y="1412776"/>
            <a:ext cx="8763366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it-IT" sz="1500" b="1" dirty="0">
              <a:latin typeface="Cambria" panose="02040503050406030204" pitchFamily="18" charset="0"/>
              <a:cs typeface="Adobe Devanagari" pitchFamily="18" charset="0"/>
            </a:endParaRPr>
          </a:p>
          <a:p>
            <a:endParaRPr lang="it-IT" sz="1500" b="1" dirty="0">
              <a:latin typeface="Cambria" panose="02040503050406030204" pitchFamily="18" charset="0"/>
              <a:cs typeface="Adobe Devanagari" pitchFamily="18" charset="0"/>
            </a:endParaRPr>
          </a:p>
          <a:p>
            <a:endParaRPr lang="it-IT" sz="1500" b="1" dirty="0">
              <a:latin typeface="Cambria" panose="02040503050406030204" pitchFamily="18" charset="0"/>
              <a:cs typeface="Adobe Devanagari" pitchFamily="18" charset="0"/>
            </a:endParaRPr>
          </a:p>
        </p:txBody>
      </p:sp>
      <p:sp>
        <p:nvSpPr>
          <p:cNvPr id="2" name="CasellaDiTesto 1"/>
          <p:cNvSpPr txBox="1"/>
          <p:nvPr/>
        </p:nvSpPr>
        <p:spPr>
          <a:xfrm>
            <a:off x="201122" y="1556792"/>
            <a:ext cx="8763366" cy="23914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20000"/>
              </a:lnSpc>
              <a:spcBef>
                <a:spcPts val="600"/>
              </a:spcBef>
              <a:buClr>
                <a:schemeClr val="accent2"/>
              </a:buClr>
            </a:pPr>
            <a:r>
              <a:rPr lang="it-IT" sz="1400" b="1" dirty="0">
                <a:cs typeface="Calibri Light" panose="020F0302020204030204" pitchFamily="34" charset="0"/>
              </a:rPr>
              <a:t>I risultati del TEST di tutti i Componenti del Gruppo dovranno essere riportati in un unico grafico che evidenzierà sulle </a:t>
            </a:r>
            <a:r>
              <a:rPr lang="it-IT" sz="1400" b="1" u="sng" dirty="0">
                <a:solidFill>
                  <a:srgbClr val="FF0000"/>
                </a:solidFill>
                <a:cs typeface="Calibri Light" panose="020F0302020204030204" pitchFamily="34" charset="0"/>
              </a:rPr>
              <a:t>ascisse 3 differenti classi di età</a:t>
            </a:r>
            <a:r>
              <a:rPr lang="it-IT" sz="1400" b="1" dirty="0">
                <a:solidFill>
                  <a:srgbClr val="FF0000"/>
                </a:solidFill>
                <a:cs typeface="Calibri Light" panose="020F0302020204030204" pitchFamily="34" charset="0"/>
              </a:rPr>
              <a:t> </a:t>
            </a:r>
            <a:r>
              <a:rPr lang="it-IT" sz="1400" b="1" dirty="0">
                <a:cs typeface="Calibri Light" panose="020F0302020204030204" pitchFamily="34" charset="0"/>
              </a:rPr>
              <a:t>(&lt; 30, 30-60, &gt;60 anni) e sulle </a:t>
            </a:r>
            <a:r>
              <a:rPr lang="it-IT" sz="1400" b="1" u="sng" dirty="0">
                <a:solidFill>
                  <a:srgbClr val="FF0000"/>
                </a:solidFill>
                <a:cs typeface="Calibri Light" panose="020F0302020204030204" pitchFamily="34" charset="0"/>
              </a:rPr>
              <a:t>ordinate 3 differenti classi di punteggi</a:t>
            </a:r>
            <a:r>
              <a:rPr lang="it-IT" sz="1400" b="1" dirty="0">
                <a:cs typeface="Calibri Light" panose="020F0302020204030204" pitchFamily="34" charset="0"/>
              </a:rPr>
              <a:t> (0-10, 11-20, 21-30).</a:t>
            </a:r>
          </a:p>
          <a:p>
            <a:pPr marL="360000" indent="-360000" algn="just">
              <a:lnSpc>
                <a:spcPct val="120000"/>
              </a:lnSpc>
              <a:spcBef>
                <a:spcPts val="600"/>
              </a:spcBef>
              <a:buClr>
                <a:schemeClr val="accent2"/>
              </a:buClr>
            </a:pPr>
            <a:r>
              <a:rPr lang="it-IT" sz="1400" dirty="0">
                <a:cs typeface="Calibri Light" panose="020F0302020204030204" pitchFamily="34" charset="0"/>
              </a:rPr>
              <a:t>Per costruire il grafico sarà quindi necessario:</a:t>
            </a:r>
          </a:p>
          <a:p>
            <a:pPr marL="817200" lvl="1" indent="-360000" algn="just">
              <a:lnSpc>
                <a:spcPct val="120000"/>
              </a:lnSpc>
              <a:spcBef>
                <a:spcPts val="600"/>
              </a:spcBef>
              <a:buClr>
                <a:schemeClr val="accent2"/>
              </a:buClr>
              <a:buFont typeface="+mj-lt"/>
              <a:buAutoNum type="arabicPeriod"/>
            </a:pPr>
            <a:r>
              <a:rPr lang="it-IT" sz="1400" dirty="0">
                <a:cs typeface="Calibri Light" panose="020F0302020204030204" pitchFamily="34" charset="0"/>
              </a:rPr>
              <a:t>conoscere l’età di colui che ha risposto al Test</a:t>
            </a:r>
          </a:p>
          <a:p>
            <a:pPr marL="817200" lvl="1" indent="-360000" algn="just">
              <a:lnSpc>
                <a:spcPct val="120000"/>
              </a:lnSpc>
              <a:spcBef>
                <a:spcPts val="600"/>
              </a:spcBef>
              <a:buClr>
                <a:schemeClr val="accent2"/>
              </a:buClr>
              <a:buFont typeface="+mj-lt"/>
              <a:buAutoNum type="arabicPeriod"/>
            </a:pPr>
            <a:r>
              <a:rPr lang="it-IT" sz="1400" dirty="0">
                <a:cs typeface="Calibri Light" panose="020F0302020204030204" pitchFamily="34" charset="0"/>
              </a:rPr>
              <a:t>dividere i risultati del Test in 3 gruppi (</a:t>
            </a:r>
            <a:r>
              <a:rPr lang="it-IT" sz="1400" i="1" dirty="0">
                <a:cs typeface="Calibri Light" panose="020F0302020204030204" pitchFamily="34" charset="0"/>
              </a:rPr>
              <a:t>i test con risultato da 0 a 10 costituiranno la 1</a:t>
            </a:r>
            <a:r>
              <a:rPr lang="it-IT" sz="1400" i="1" baseline="30000" dirty="0">
                <a:cs typeface="Calibri Light" panose="020F0302020204030204" pitchFamily="34" charset="0"/>
              </a:rPr>
              <a:t>a</a:t>
            </a:r>
            <a:r>
              <a:rPr lang="it-IT" sz="1400" i="1" dirty="0">
                <a:cs typeface="Calibri Light" panose="020F0302020204030204" pitchFamily="34" charset="0"/>
              </a:rPr>
              <a:t> barra del grafico, i test con risultato da 11 a 20 formeranno la 2</a:t>
            </a:r>
            <a:r>
              <a:rPr lang="it-IT" sz="1400" i="1" baseline="30000" dirty="0">
                <a:cs typeface="Calibri Light" panose="020F0302020204030204" pitchFamily="34" charset="0"/>
              </a:rPr>
              <a:t>a</a:t>
            </a:r>
            <a:r>
              <a:rPr lang="it-IT" sz="1400" i="1" dirty="0">
                <a:cs typeface="Calibri Light" panose="020F0302020204030204" pitchFamily="34" charset="0"/>
              </a:rPr>
              <a:t> barra, infine i test con risultato da 21 a 30 la 3</a:t>
            </a:r>
            <a:r>
              <a:rPr lang="it-IT" sz="1400" i="1" baseline="30000" dirty="0">
                <a:cs typeface="Calibri Light" panose="020F0302020204030204" pitchFamily="34" charset="0"/>
              </a:rPr>
              <a:t>a</a:t>
            </a:r>
            <a:r>
              <a:rPr lang="it-IT" sz="1400" i="1" dirty="0">
                <a:cs typeface="Calibri Light" panose="020F0302020204030204" pitchFamily="34" charset="0"/>
              </a:rPr>
              <a:t> barra</a:t>
            </a:r>
            <a:r>
              <a:rPr lang="it-IT" sz="1400" dirty="0">
                <a:cs typeface="Calibri Light" panose="020F0302020204030204" pitchFamily="34" charset="0"/>
              </a:rPr>
              <a:t>)</a:t>
            </a:r>
          </a:p>
        </p:txBody>
      </p:sp>
      <p:graphicFrame>
        <p:nvGraphicFramePr>
          <p:cNvPr id="6" name="Grafico 5"/>
          <p:cNvGraphicFramePr/>
          <p:nvPr>
            <p:extLst>
              <p:ext uri="{D42A27DB-BD31-4B8C-83A1-F6EECF244321}">
                <p14:modId xmlns:p14="http://schemas.microsoft.com/office/powerpoint/2010/main" val="798262727"/>
              </p:ext>
            </p:extLst>
          </p:nvPr>
        </p:nvGraphicFramePr>
        <p:xfrm>
          <a:off x="2555776" y="4365104"/>
          <a:ext cx="3744416" cy="20162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CasellaDiTesto 2"/>
          <p:cNvSpPr txBox="1"/>
          <p:nvPr/>
        </p:nvSpPr>
        <p:spPr>
          <a:xfrm>
            <a:off x="3563888" y="3985319"/>
            <a:ext cx="131157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400" b="1" dirty="0">
                <a:solidFill>
                  <a:srgbClr val="C00000"/>
                </a:solidFill>
                <a:latin typeface="Agency FB" panose="020B0503020202020204" pitchFamily="34" charset="0"/>
              </a:rPr>
              <a:t>Esempio di grafico</a:t>
            </a:r>
          </a:p>
        </p:txBody>
      </p:sp>
    </p:spTree>
    <p:extLst>
      <p:ext uri="{BB962C8B-B14F-4D97-AF65-F5344CB8AC3E}">
        <p14:creationId xmlns:p14="http://schemas.microsoft.com/office/powerpoint/2010/main" val="617912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olo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i="1" dirty="0">
                <a:solidFill>
                  <a:schemeClr val="accent2"/>
                </a:solidFill>
              </a:rPr>
              <a:t>Quanto sono sostenibile!!!</a:t>
            </a:r>
          </a:p>
        </p:txBody>
      </p:sp>
      <p:sp>
        <p:nvSpPr>
          <p:cNvPr id="12" name="Segnaposto numero diapositiva 11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A4D9AC87-AAC9-4F8B-8946-AC722A3EF93A}" type="slidenum">
              <a:rPr lang="it-IT" smtClean="0"/>
              <a:pPr/>
              <a:t>6</a:t>
            </a:fld>
            <a:endParaRPr lang="it-IT"/>
          </a:p>
        </p:txBody>
      </p:sp>
      <p:sp>
        <p:nvSpPr>
          <p:cNvPr id="11" name="CasellaDiTesto 10"/>
          <p:cNvSpPr txBox="1"/>
          <p:nvPr/>
        </p:nvSpPr>
        <p:spPr>
          <a:xfrm>
            <a:off x="319184" y="5229200"/>
            <a:ext cx="4032448" cy="9534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lnSpc>
                <a:spcPct val="120000"/>
              </a:lnSpc>
              <a:spcBef>
                <a:spcPts val="600"/>
              </a:spcBef>
              <a:buFont typeface="Wingdings" pitchFamily="2" charset="2"/>
              <a:buChar char="Ø"/>
            </a:pPr>
            <a:r>
              <a:rPr lang="it-IT" sz="1600" b="1" dirty="0">
                <a:solidFill>
                  <a:srgbClr val="C00000"/>
                </a:solidFill>
                <a:latin typeface="Bookman Old Style" pitchFamily="18" charset="0"/>
              </a:rPr>
              <a:t>Lavoro 3</a:t>
            </a:r>
            <a:r>
              <a:rPr lang="it-IT" sz="1600" b="1" dirty="0">
                <a:latin typeface="Bookman Old Style" pitchFamily="18" charset="0"/>
              </a:rPr>
              <a:t> – Manifesto di sensibilizzazione sulla risorsa idrica</a:t>
            </a:r>
          </a:p>
        </p:txBody>
      </p:sp>
      <p:pic>
        <p:nvPicPr>
          <p:cNvPr id="2050" name="Picture 2" descr="Risultati immagini per sostenibilitÃ 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280" y="1586386"/>
            <a:ext cx="4356759" cy="298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4" name="Gruppo 3"/>
          <p:cNvGrpSpPr>
            <a:grpSpLocks noChangeAspect="1"/>
          </p:cNvGrpSpPr>
          <p:nvPr/>
        </p:nvGrpSpPr>
        <p:grpSpPr>
          <a:xfrm>
            <a:off x="5466678" y="4293096"/>
            <a:ext cx="2782643" cy="2059200"/>
            <a:chOff x="-2240591" y="-2043608"/>
            <a:chExt cx="6956607" cy="5148000"/>
          </a:xfrm>
        </p:grpSpPr>
        <p:pic>
          <p:nvPicPr>
            <p:cNvPr id="2" name="Picture 2" descr="Risultato immagini per lavoro con tutor&quot;"/>
            <p:cNvPicPr>
              <a:picLocks noChangeAspect="1" noChangeArrowheads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23988"/>
            <a:stretch/>
          </p:blipFill>
          <p:spPr bwMode="auto">
            <a:xfrm>
              <a:off x="-2240591" y="-2043608"/>
              <a:ext cx="6956607" cy="5148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3" name="Rettangolo 2"/>
            <p:cNvSpPr/>
            <p:nvPr/>
          </p:nvSpPr>
          <p:spPr>
            <a:xfrm rot="1465478">
              <a:off x="-1152274" y="734986"/>
              <a:ext cx="648072" cy="439975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  <p:sp>
        <p:nvSpPr>
          <p:cNvPr id="5" name="Rettangolo 4"/>
          <p:cNvSpPr/>
          <p:nvPr/>
        </p:nvSpPr>
        <p:spPr>
          <a:xfrm>
            <a:off x="4572000" y="1484784"/>
            <a:ext cx="4572000" cy="2585323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150000"/>
              </a:lnSpc>
            </a:pPr>
            <a:r>
              <a:rPr lang="it-IT" dirty="0">
                <a:solidFill>
                  <a:srgbClr val="FF0000"/>
                </a:solidFill>
              </a:rPr>
              <a:t>Il lavoro verrà svolto con la supervisione dei </a:t>
            </a:r>
            <a:r>
              <a:rPr lang="it-IT" b="1" dirty="0">
                <a:solidFill>
                  <a:srgbClr val="FF0000"/>
                </a:solidFill>
              </a:rPr>
              <a:t>tutor</a:t>
            </a:r>
            <a:r>
              <a:rPr lang="it-IT" dirty="0">
                <a:solidFill>
                  <a:srgbClr val="FF0000"/>
                </a:solidFill>
              </a:rPr>
              <a:t> all’incontro del </a:t>
            </a:r>
            <a:r>
              <a:rPr lang="it-IT" b="1" dirty="0">
                <a:solidFill>
                  <a:srgbClr val="FF0000"/>
                </a:solidFill>
              </a:rPr>
              <a:t>22 gennaio</a:t>
            </a:r>
            <a:r>
              <a:rPr lang="it-IT" dirty="0">
                <a:solidFill>
                  <a:srgbClr val="FF0000"/>
                </a:solidFill>
              </a:rPr>
              <a:t> presso il </a:t>
            </a:r>
            <a:r>
              <a:rPr lang="it-IT" b="1" dirty="0">
                <a:solidFill>
                  <a:srgbClr val="FF0000"/>
                </a:solidFill>
              </a:rPr>
              <a:t>DIDALAB.</a:t>
            </a:r>
          </a:p>
          <a:p>
            <a:pPr algn="ctr">
              <a:lnSpc>
                <a:spcPct val="150000"/>
              </a:lnSpc>
            </a:pPr>
            <a:r>
              <a:rPr lang="it-IT" dirty="0">
                <a:solidFill>
                  <a:srgbClr val="FF0000"/>
                </a:solidFill>
              </a:rPr>
              <a:t>La consegna </a:t>
            </a:r>
            <a:r>
              <a:rPr lang="it-IT" b="1" dirty="0">
                <a:solidFill>
                  <a:srgbClr val="FF0000"/>
                </a:solidFill>
              </a:rPr>
              <a:t>deve avvenire </a:t>
            </a:r>
            <a:r>
              <a:rPr lang="it-IT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OBBLIGATORIAMENTE</a:t>
            </a:r>
            <a:r>
              <a:rPr lang="it-IT" b="1" dirty="0">
                <a:solidFill>
                  <a:srgbClr val="FF0000"/>
                </a:solidFill>
              </a:rPr>
              <a:t> </a:t>
            </a:r>
          </a:p>
          <a:p>
            <a:pPr algn="ctr">
              <a:lnSpc>
                <a:spcPct val="150000"/>
              </a:lnSpc>
            </a:pPr>
            <a:r>
              <a:rPr lang="it-IT" b="1" dirty="0">
                <a:solidFill>
                  <a:srgbClr val="FF0000"/>
                </a:solidFill>
              </a:rPr>
              <a:t>entro il termine dell’incontro.</a:t>
            </a:r>
            <a:endParaRPr lang="it-IT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8227471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olo 9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sz="3000" b="1" dirty="0">
                <a:solidFill>
                  <a:schemeClr val="accent2"/>
                </a:solidFill>
              </a:rPr>
              <a:t>LAVORO 3 – Manifesto di sensibilizzazione</a:t>
            </a:r>
          </a:p>
        </p:txBody>
      </p:sp>
      <p:sp>
        <p:nvSpPr>
          <p:cNvPr id="12" name="Segnaposto numero diapositiva 11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A4D9AC87-AAC9-4F8B-8946-AC722A3EF93A}" type="slidenum">
              <a:rPr lang="it-IT" smtClean="0"/>
              <a:pPr/>
              <a:t>7</a:t>
            </a:fld>
            <a:endParaRPr lang="it-IT"/>
          </a:p>
        </p:txBody>
      </p:sp>
      <p:sp>
        <p:nvSpPr>
          <p:cNvPr id="4" name="CasellaDiTesto 3"/>
          <p:cNvSpPr txBox="1"/>
          <p:nvPr/>
        </p:nvSpPr>
        <p:spPr>
          <a:xfrm>
            <a:off x="201122" y="1412776"/>
            <a:ext cx="8763366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it-IT" sz="1500" b="1" dirty="0">
              <a:latin typeface="Cambria" panose="02040503050406030204" pitchFamily="18" charset="0"/>
              <a:cs typeface="Adobe Devanagari" pitchFamily="18" charset="0"/>
            </a:endParaRPr>
          </a:p>
          <a:p>
            <a:endParaRPr lang="it-IT" sz="1500" b="1" dirty="0">
              <a:latin typeface="Cambria" panose="02040503050406030204" pitchFamily="18" charset="0"/>
              <a:cs typeface="Adobe Devanagari" pitchFamily="18" charset="0"/>
            </a:endParaRPr>
          </a:p>
          <a:p>
            <a:endParaRPr lang="it-IT" sz="1500" b="1" dirty="0">
              <a:latin typeface="Cambria" panose="02040503050406030204" pitchFamily="18" charset="0"/>
              <a:cs typeface="Adobe Devanagari" pitchFamily="18" charset="0"/>
            </a:endParaRPr>
          </a:p>
        </p:txBody>
      </p:sp>
      <p:sp>
        <p:nvSpPr>
          <p:cNvPr id="2" name="Rettangolo 1"/>
          <p:cNvSpPr/>
          <p:nvPr/>
        </p:nvSpPr>
        <p:spPr>
          <a:xfrm>
            <a:off x="201122" y="1556792"/>
            <a:ext cx="8763366" cy="4969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4000"/>
              </a:lnSpc>
              <a:spcBef>
                <a:spcPts val="1200"/>
              </a:spcBef>
              <a:buNone/>
            </a:pPr>
            <a:r>
              <a:rPr lang="it-IT" sz="1300" b="1" cap="all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Acqua bene comune!</a:t>
            </a:r>
          </a:p>
          <a:p>
            <a:pPr algn="ctr">
              <a:lnSpc>
                <a:spcPct val="114000"/>
              </a:lnSpc>
              <a:spcBef>
                <a:spcPts val="600"/>
              </a:spcBef>
              <a:buNone/>
            </a:pPr>
            <a:r>
              <a:rPr lang="it-IT" sz="1300" b="1" dirty="0">
                <a:solidFill>
                  <a:srgbClr val="0070C0"/>
                </a:solidFill>
              </a:rPr>
              <a:t>Attraverso il confronto è possibile individuare modi di agire funzionali </a:t>
            </a:r>
          </a:p>
          <a:p>
            <a:pPr algn="ctr">
              <a:lnSpc>
                <a:spcPct val="114000"/>
              </a:lnSpc>
              <a:buNone/>
            </a:pPr>
            <a:r>
              <a:rPr lang="it-IT" sz="1300" b="1" dirty="0">
                <a:solidFill>
                  <a:srgbClr val="0070C0"/>
                </a:solidFill>
              </a:rPr>
              <a:t>ad una gestione sostenibile della risorsa idrica.</a:t>
            </a:r>
          </a:p>
          <a:p>
            <a:pPr marL="342900" indent="-342900" algn="just">
              <a:lnSpc>
                <a:spcPct val="114000"/>
              </a:lnSpc>
              <a:spcBef>
                <a:spcPts val="1200"/>
              </a:spcBef>
              <a:buClr>
                <a:schemeClr val="accent2"/>
              </a:buClr>
              <a:buFont typeface="+mj-lt"/>
              <a:buAutoNum type="arabicPeriod"/>
            </a:pPr>
            <a:r>
              <a:rPr lang="it-IT" sz="1300" dirty="0"/>
              <a:t>Ciascun Gruppo deve elaborare un’</a:t>
            </a:r>
            <a:r>
              <a:rPr lang="it-IT" sz="1300" b="1" dirty="0">
                <a:solidFill>
                  <a:srgbClr val="C00000"/>
                </a:solidFill>
              </a:rPr>
              <a:t>IDEA</a:t>
            </a:r>
            <a:r>
              <a:rPr lang="it-IT" sz="1300" dirty="0"/>
              <a:t> </a:t>
            </a:r>
            <a:r>
              <a:rPr lang="it-IT" sz="1300" b="1" dirty="0">
                <a:solidFill>
                  <a:srgbClr val="C00000"/>
                </a:solidFill>
              </a:rPr>
              <a:t>CREATIVA</a:t>
            </a:r>
            <a:r>
              <a:rPr lang="it-IT" sz="1300" dirty="0"/>
              <a:t> che stimoli i compagni a modificare il proprio comportamento in senso positivo, ossia ad adottare un atteggiamento “</a:t>
            </a:r>
            <a:r>
              <a:rPr lang="it-IT" sz="1300" i="1" dirty="0"/>
              <a:t>sostenibile</a:t>
            </a:r>
            <a:r>
              <a:rPr lang="it-IT" sz="1300" dirty="0"/>
              <a:t>” e rispettoso della risorsa ACQUA, nell’ottica di “</a:t>
            </a:r>
            <a:r>
              <a:rPr lang="it-IT" sz="1300" b="1" dirty="0"/>
              <a:t>un Pianeta unico</a:t>
            </a:r>
            <a:r>
              <a:rPr lang="it-IT" sz="1300" dirty="0"/>
              <a:t>”. </a:t>
            </a:r>
          </a:p>
          <a:p>
            <a:pPr marL="342900" indent="-342900" algn="just">
              <a:lnSpc>
                <a:spcPct val="114000"/>
              </a:lnSpc>
              <a:spcBef>
                <a:spcPts val="1200"/>
              </a:spcBef>
              <a:buClr>
                <a:schemeClr val="accent2"/>
              </a:buClr>
              <a:buFont typeface="+mj-lt"/>
              <a:buAutoNum type="arabicPeriod"/>
            </a:pPr>
            <a:r>
              <a:rPr lang="it-IT" sz="1300" dirty="0"/>
              <a:t>Valorizzando i talenti di ciascuno di voi, ogni Gruppo di lavoro dovrà produrre la propria </a:t>
            </a:r>
            <a:r>
              <a:rPr lang="it-IT" sz="1300" b="1" dirty="0"/>
              <a:t>iniziativa di sensibilizzazione </a:t>
            </a:r>
            <a:r>
              <a:rPr lang="it-IT" sz="1300" dirty="0"/>
              <a:t>che dovrà assumere la forma di un </a:t>
            </a:r>
            <a:r>
              <a:rPr lang="it-IT" sz="1300" b="1" cap="all" dirty="0"/>
              <a:t>manifesto</a:t>
            </a:r>
            <a:r>
              <a:rPr lang="it-IT" sz="1300" dirty="0"/>
              <a:t>. </a:t>
            </a:r>
          </a:p>
          <a:p>
            <a:pPr marL="342900" indent="-342900" algn="just">
              <a:lnSpc>
                <a:spcPct val="114000"/>
              </a:lnSpc>
              <a:spcBef>
                <a:spcPts val="1200"/>
              </a:spcBef>
              <a:buClr>
                <a:schemeClr val="accent2"/>
              </a:buClr>
              <a:buFont typeface="+mj-lt"/>
              <a:buAutoNum type="arabicPeriod"/>
            </a:pPr>
            <a:r>
              <a:rPr lang="it-IT" sz="1300" dirty="0"/>
              <a:t>Il MANIFESTO dovrà presentare: </a:t>
            </a:r>
            <a:r>
              <a:rPr lang="it-IT" sz="1300" b="1" dirty="0">
                <a:solidFill>
                  <a:srgbClr val="C00000"/>
                </a:solidFill>
              </a:rPr>
              <a:t>1. un logo 2. uno slogan 3. una veste grafica</a:t>
            </a:r>
          </a:p>
          <a:p>
            <a:pPr algn="ctr">
              <a:lnSpc>
                <a:spcPct val="114000"/>
              </a:lnSpc>
              <a:spcBef>
                <a:spcPts val="1200"/>
              </a:spcBef>
              <a:buNone/>
            </a:pPr>
            <a:r>
              <a:rPr lang="it-IT" sz="1300" b="1" i="1" dirty="0"/>
              <a:t>Esempi di argomenti intorno a cui costruire il progetto: </a:t>
            </a:r>
          </a:p>
          <a:p>
            <a:pPr algn="ctr">
              <a:lnSpc>
                <a:spcPct val="114000"/>
              </a:lnSpc>
            </a:pPr>
            <a:r>
              <a:rPr lang="it-IT" sz="1300" i="1" dirty="0"/>
              <a:t>Acqua come bene comune; Acqua è vita; Acqua nel ciclo di vita dei prodotti;</a:t>
            </a:r>
          </a:p>
          <a:p>
            <a:pPr algn="ctr">
              <a:lnSpc>
                <a:spcPct val="114000"/>
              </a:lnSpc>
            </a:pPr>
            <a:r>
              <a:rPr lang="it-IT" sz="1300" i="1" dirty="0"/>
              <a:t>Pesca sostenibile; Acqua virtuale ecc. ecc.</a:t>
            </a:r>
            <a:endParaRPr lang="it-IT" sz="1300" b="1" i="1" dirty="0"/>
          </a:p>
          <a:p>
            <a:pPr marL="342900" indent="-342900" algn="just">
              <a:lnSpc>
                <a:spcPct val="114000"/>
              </a:lnSpc>
              <a:spcBef>
                <a:spcPts val="1200"/>
              </a:spcBef>
              <a:buClr>
                <a:schemeClr val="accent2"/>
              </a:buClr>
              <a:buFont typeface="+mj-lt"/>
              <a:buAutoNum type="arabicPeriod" startAt="4"/>
            </a:pPr>
            <a:r>
              <a:rPr lang="it-IT" sz="1300" u="sng" dirty="0"/>
              <a:t>Ciascun gruppo illustrerà il manifesto realizzato ad un incontro successivo.</a:t>
            </a:r>
          </a:p>
          <a:p>
            <a:pPr marL="342900" indent="-342900" algn="just">
              <a:lnSpc>
                <a:spcPct val="114000"/>
              </a:lnSpc>
              <a:spcBef>
                <a:spcPts val="1200"/>
              </a:spcBef>
              <a:buClr>
                <a:schemeClr val="accent2"/>
              </a:buClr>
              <a:buFont typeface="+mj-lt"/>
              <a:buAutoNum type="arabicPeriod" startAt="4"/>
            </a:pPr>
            <a:r>
              <a:rPr lang="it-IT" sz="1300" dirty="0"/>
              <a:t>Quando tutti i Gruppi avranno terminato l’esposizione, ogni Componente dovrà assegnare a ciascuna campagna di sensibilizzazione un voto (da 0 a 10) relativo a 4 categorie differenti: 1. </a:t>
            </a:r>
            <a:r>
              <a:rPr lang="it-IT" sz="1300" b="1" dirty="0"/>
              <a:t>creatività del manifesto </a:t>
            </a:r>
            <a:r>
              <a:rPr lang="it-IT" sz="1300" dirty="0"/>
              <a:t>2. </a:t>
            </a:r>
            <a:r>
              <a:rPr lang="it-IT" sz="1300" b="1" dirty="0"/>
              <a:t>messaggio trasmesso </a:t>
            </a:r>
            <a:r>
              <a:rPr lang="it-IT" sz="1300" dirty="0"/>
              <a:t>3. </a:t>
            </a:r>
            <a:r>
              <a:rPr lang="it-IT" sz="1300" b="1" dirty="0"/>
              <a:t>grafica</a:t>
            </a:r>
            <a:r>
              <a:rPr lang="it-IT" sz="1300" dirty="0"/>
              <a:t> 4. </a:t>
            </a:r>
            <a:r>
              <a:rPr lang="it-IT" sz="1300" b="1" dirty="0"/>
              <a:t>obiettività del punteggio </a:t>
            </a:r>
            <a:r>
              <a:rPr lang="it-IT" sz="1300" dirty="0"/>
              <a:t>(</a:t>
            </a:r>
            <a:r>
              <a:rPr lang="it-IT" sz="1300" i="1" dirty="0"/>
              <a:t>questa categoria sarà illustrata in sede di discussione</a:t>
            </a:r>
            <a:r>
              <a:rPr lang="it-IT" sz="1300" dirty="0"/>
              <a:t>). </a:t>
            </a:r>
          </a:p>
        </p:txBody>
      </p:sp>
      <p:sp>
        <p:nvSpPr>
          <p:cNvPr id="6" name="CasellaDiTesto 5"/>
          <p:cNvSpPr txBox="1"/>
          <p:nvPr/>
        </p:nvSpPr>
        <p:spPr>
          <a:xfrm>
            <a:off x="179512" y="971436"/>
            <a:ext cx="13548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b="1" dirty="0">
                <a:solidFill>
                  <a:srgbClr val="A5B592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DIDALAB</a:t>
            </a:r>
          </a:p>
        </p:txBody>
      </p:sp>
    </p:spTree>
    <p:extLst>
      <p:ext uri="{BB962C8B-B14F-4D97-AF65-F5344CB8AC3E}">
        <p14:creationId xmlns:p14="http://schemas.microsoft.com/office/powerpoint/2010/main" val="102418092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ttà">
  <a:themeElements>
    <a:clrScheme name="Carta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Città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ttà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4334</TotalTime>
  <Words>743</Words>
  <Application>Microsoft Office PowerPoint</Application>
  <PresentationFormat>Presentazione su schermo (4:3)</PresentationFormat>
  <Paragraphs>79</Paragraphs>
  <Slides>7</Slides>
  <Notes>6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10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7</vt:i4>
      </vt:variant>
    </vt:vector>
  </HeadingPairs>
  <TitlesOfParts>
    <vt:vector size="18" baseType="lpstr">
      <vt:lpstr>Agency FB</vt:lpstr>
      <vt:lpstr>Arial</vt:lpstr>
      <vt:lpstr>Bookman Old Style</vt:lpstr>
      <vt:lpstr>Calibri</vt:lpstr>
      <vt:lpstr>Cambria</vt:lpstr>
      <vt:lpstr>Georgia</vt:lpstr>
      <vt:lpstr>MS Reference Sans Serif</vt:lpstr>
      <vt:lpstr>Perpetua</vt:lpstr>
      <vt:lpstr>Wingdings</vt:lpstr>
      <vt:lpstr>Wingdings 2</vt:lpstr>
      <vt:lpstr>Città</vt:lpstr>
      <vt:lpstr>Presentazione standard di PowerPoint</vt:lpstr>
      <vt:lpstr>Quanto sono sostenibile!!!</vt:lpstr>
      <vt:lpstr>LAVORO 1 - Calcolo dell’impronta ecologica</vt:lpstr>
      <vt:lpstr>LAVORO 2 - Test sull’impronta idrica</vt:lpstr>
      <vt:lpstr>LAVORO 2 - Valutazione dei risultati</vt:lpstr>
      <vt:lpstr>Quanto sono sostenibile!!!</vt:lpstr>
      <vt:lpstr>LAVORO 3 – Manifesto di sensibilizzazione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vane</dc:creator>
  <cp:lastModifiedBy>Maria Luisa</cp:lastModifiedBy>
  <cp:revision>367</cp:revision>
  <cp:lastPrinted>2017-02-19T13:14:12Z</cp:lastPrinted>
  <dcterms:created xsi:type="dcterms:W3CDTF">2016-04-23T07:47:53Z</dcterms:created>
  <dcterms:modified xsi:type="dcterms:W3CDTF">2020-01-14T09:04:17Z</dcterms:modified>
</cp:coreProperties>
</file>